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1" r:id="rId5"/>
    <p:sldId id="258" r:id="rId6"/>
    <p:sldId id="262" r:id="rId7"/>
    <p:sldId id="263" r:id="rId8"/>
    <p:sldId id="266" r:id="rId9"/>
    <p:sldId id="267" r:id="rId10"/>
    <p:sldId id="264" r:id="rId11"/>
    <p:sldId id="269" r:id="rId12"/>
    <p:sldId id="270" r:id="rId13"/>
    <p:sldId id="268" r:id="rId14"/>
    <p:sldId id="271" r:id="rId15"/>
    <p:sldId id="272" r:id="rId16"/>
    <p:sldId id="274" r:id="rId17"/>
    <p:sldId id="273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59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u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16" name="Substituent dată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0CC23-C3B9-40D7-87FE-D060506055E5}" type="datetimeFigureOut">
              <a:rPr lang="hu-HU" smtClean="0"/>
              <a:pPr/>
              <a:t>2014.03.19.</a:t>
            </a:fld>
            <a:endParaRPr lang="hu-HU"/>
          </a:p>
        </p:txBody>
      </p:sp>
      <p:sp>
        <p:nvSpPr>
          <p:cNvPr id="2" name="Substituent subsol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5" name="Substituent număr diapozitiv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5B7D46-B7AD-4B62-93DC-0B000A1C703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0CC23-C3B9-40D7-87FE-D060506055E5}" type="datetimeFigureOut">
              <a:rPr lang="hu-HU" smtClean="0"/>
              <a:pPr/>
              <a:t>2014.03.19.</a:t>
            </a:fld>
            <a:endParaRPr lang="hu-HU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7D46-B7AD-4B62-93DC-0B000A1C703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0CC23-C3B9-40D7-87FE-D060506055E5}" type="datetimeFigureOut">
              <a:rPr lang="hu-HU" smtClean="0"/>
              <a:pPr/>
              <a:t>2014.03.19.</a:t>
            </a:fld>
            <a:endParaRPr lang="hu-HU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7D46-B7AD-4B62-93DC-0B000A1C703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u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7" name="Substituent conținut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5" name="Substituent dată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0CC23-C3B9-40D7-87FE-D060506055E5}" type="datetimeFigureOut">
              <a:rPr lang="hu-HU" smtClean="0"/>
              <a:pPr/>
              <a:t>2014.03.19.</a:t>
            </a:fld>
            <a:endParaRPr lang="hu-HU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hu-HU"/>
          </a:p>
        </p:txBody>
      </p:sp>
      <p:sp>
        <p:nvSpPr>
          <p:cNvPr id="16" name="Substituent număr diapozitiv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5B7D46-B7AD-4B62-93DC-0B000A1C703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ubstituent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19" name="Substituent dată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0CC23-C3B9-40D7-87FE-D060506055E5}" type="datetimeFigureOut">
              <a:rPr lang="hu-HU" smtClean="0"/>
              <a:pPr/>
              <a:t>2014.03.19.</a:t>
            </a:fld>
            <a:endParaRPr lang="hu-HU"/>
          </a:p>
        </p:txBody>
      </p:sp>
      <p:sp>
        <p:nvSpPr>
          <p:cNvPr id="11" name="Substituent subsol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6" name="Substituent număr diapozitiv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7D46-B7AD-4B62-93DC-0B000A1C7031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" name="Titlu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u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4" name="Substituent conținut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3" name="Substituent conținut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1" name="Substituent dată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0CC23-C3B9-40D7-87FE-D060506055E5}" type="datetimeFigureOut">
              <a:rPr lang="hu-HU" smtClean="0"/>
              <a:pPr/>
              <a:t>2014.03.19.</a:t>
            </a:fld>
            <a:endParaRPr lang="hu-HU"/>
          </a:p>
        </p:txBody>
      </p:sp>
      <p:sp>
        <p:nvSpPr>
          <p:cNvPr id="10" name="Substituent subsol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1" name="Substituent număr diapozitiv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7D46-B7AD-4B62-93DC-0B000A1C703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u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25" name="Substituent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8" name="Substituent conținut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0CC23-C3B9-40D7-87FE-D060506055E5}" type="datetimeFigureOut">
              <a:rPr lang="hu-HU" smtClean="0"/>
              <a:pPr/>
              <a:t>2014.03.19.</a:t>
            </a:fld>
            <a:endParaRPr lang="hu-HU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05B7D46-B7AD-4B62-93DC-0B000A1C7031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1" name="Conector drept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u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2" name="Substituent dată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0CC23-C3B9-40D7-87FE-D060506055E5}" type="datetimeFigureOut">
              <a:rPr lang="hu-HU" smtClean="0"/>
              <a:pPr/>
              <a:t>2014.03.19.</a:t>
            </a:fld>
            <a:endParaRPr lang="hu-HU"/>
          </a:p>
        </p:txBody>
      </p:sp>
      <p:sp>
        <p:nvSpPr>
          <p:cNvPr id="21" name="Substituent subsol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7D46-B7AD-4B62-93DC-0B000A1C703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0CC23-C3B9-40D7-87FE-D060506055E5}" type="datetimeFigureOut">
              <a:rPr lang="hu-HU" smtClean="0"/>
              <a:pPr/>
              <a:t>2014.03.19.</a:t>
            </a:fld>
            <a:endParaRPr lang="hu-HU"/>
          </a:p>
        </p:txBody>
      </p:sp>
      <p:sp>
        <p:nvSpPr>
          <p:cNvPr id="24" name="Substituent subsol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7D46-B7AD-4B62-93DC-0B000A1C703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ector drept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u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6" name="Substituent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14" name="Substituent conținut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5" name="Substituent dată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0CC23-C3B9-40D7-87FE-D060506055E5}" type="datetimeFigureOut">
              <a:rPr lang="hu-HU" smtClean="0"/>
              <a:pPr/>
              <a:t>2014.03.19.</a:t>
            </a:fld>
            <a:endParaRPr lang="hu-HU"/>
          </a:p>
        </p:txBody>
      </p:sp>
      <p:sp>
        <p:nvSpPr>
          <p:cNvPr id="29" name="Substituent subsol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7D46-B7AD-4B62-93DC-0B000A1C703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ubstituent imagin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0CC23-C3B9-40D7-87FE-D060506055E5}" type="datetimeFigureOut">
              <a:rPr lang="hu-HU" smtClean="0"/>
              <a:pPr/>
              <a:t>2014.03.19.</a:t>
            </a:fld>
            <a:endParaRPr lang="hu-HU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1" name="Substituent număr diapozitiv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7D46-B7AD-4B62-93DC-0B000A1C7031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7" name="Titlu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6" name="Substituent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Substituent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1" name="Substituent dată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6B0CC23-C3B9-40D7-87FE-D060506055E5}" type="datetimeFigureOut">
              <a:rPr lang="hu-HU" smtClean="0"/>
              <a:pPr/>
              <a:t>2014.03.19.</a:t>
            </a:fld>
            <a:endParaRPr lang="hu-HU"/>
          </a:p>
        </p:txBody>
      </p:sp>
      <p:sp>
        <p:nvSpPr>
          <p:cNvPr id="28" name="Substituent subsol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05B7D46-B7AD-4B62-93DC-0B000A1C7031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0" name="Substituent titlu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ector drept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Baze</a:t>
            </a:r>
            <a:r>
              <a:rPr lang="en-US" dirty="0" smtClean="0"/>
              <a:t> d</a:t>
            </a:r>
            <a:r>
              <a:rPr lang="ro-RO" dirty="0" smtClean="0"/>
              <a:t>E</a:t>
            </a:r>
            <a:r>
              <a:rPr lang="en-US" dirty="0" smtClean="0"/>
              <a:t> date</a:t>
            </a:r>
            <a:endParaRPr lang="hu-HU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o-RO" dirty="0" smtClean="0"/>
              <a:t>Recapitulare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Vizualizare Foaie de date</a:t>
            </a:r>
            <a:endParaRPr lang="hu-H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7848872" cy="4988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dirty="0" err="1"/>
              <a:t>Relaţii</a:t>
            </a:r>
            <a:r>
              <a:rPr dirty="0"/>
              <a:t> </a:t>
            </a:r>
            <a:r>
              <a:rPr dirty="0" err="1"/>
              <a:t>între</a:t>
            </a:r>
            <a:r>
              <a:rPr dirty="0"/>
              <a:t> </a:t>
            </a:r>
            <a:r>
              <a:rPr dirty="0" err="1"/>
              <a:t>tabele</a:t>
            </a:r>
            <a:endParaRPr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6792"/>
            <a:ext cx="36830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err="1" smtClean="0"/>
              <a:t>Între</a:t>
            </a:r>
            <a:r>
              <a:rPr lang="en-US" sz="2000" dirty="0" smtClean="0"/>
              <a:t> </a:t>
            </a:r>
            <a:r>
              <a:rPr lang="en-US" sz="2000" dirty="0" err="1" smtClean="0"/>
              <a:t>două</a:t>
            </a:r>
            <a:r>
              <a:rPr lang="en-US" sz="2000" dirty="0" smtClean="0"/>
              <a:t> </a:t>
            </a:r>
            <a:r>
              <a:rPr lang="en-US" sz="2000" dirty="0" err="1" smtClean="0"/>
              <a:t>tabele</a:t>
            </a:r>
            <a:r>
              <a:rPr lang="en-US" sz="2000" dirty="0" smtClean="0"/>
              <a:t> </a:t>
            </a:r>
            <a:r>
              <a:rPr lang="en-US" sz="2000" dirty="0" err="1" smtClean="0"/>
              <a:t>dintr</a:t>
            </a:r>
            <a:r>
              <a:rPr lang="en-US" sz="2000" dirty="0" smtClean="0"/>
              <a:t>-o </a:t>
            </a:r>
            <a:r>
              <a:rPr lang="en-US" sz="2000" dirty="0" err="1" smtClean="0"/>
              <a:t>bază</a:t>
            </a:r>
            <a:r>
              <a:rPr lang="en-US" sz="2000" dirty="0" smtClean="0"/>
              <a:t> de date </a:t>
            </a:r>
            <a:r>
              <a:rPr lang="en-US" sz="2000" dirty="0" err="1" smtClean="0"/>
              <a:t>există</a:t>
            </a:r>
            <a:r>
              <a:rPr lang="en-US" sz="2000" dirty="0" smtClean="0"/>
              <a:t> o </a:t>
            </a:r>
            <a:r>
              <a:rPr lang="en-US" sz="2000" dirty="0" err="1" smtClean="0"/>
              <a:t>relaţie</a:t>
            </a:r>
            <a:r>
              <a:rPr lang="en-US" sz="2000" dirty="0" smtClean="0"/>
              <a:t> </a:t>
            </a:r>
            <a:r>
              <a:rPr lang="en-US" sz="2000" dirty="0" err="1" smtClean="0"/>
              <a:t>atunci</a:t>
            </a:r>
            <a:r>
              <a:rPr lang="en-US" sz="2000" dirty="0" smtClean="0"/>
              <a:t> </a:t>
            </a:r>
            <a:r>
              <a:rPr lang="en-US" sz="2000" dirty="0" err="1" smtClean="0"/>
              <a:t>când</a:t>
            </a:r>
            <a:r>
              <a:rPr lang="en-US" sz="2000" dirty="0" smtClean="0"/>
              <a:t> </a:t>
            </a:r>
            <a:r>
              <a:rPr lang="en-US" sz="2000" dirty="0" err="1" smtClean="0"/>
              <a:t>unul</a:t>
            </a:r>
            <a:r>
              <a:rPr lang="en-US" sz="2000" dirty="0" smtClean="0"/>
              <a:t> </a:t>
            </a:r>
            <a:r>
              <a:rPr lang="en-US" sz="2000" dirty="0" err="1" smtClean="0"/>
              <a:t>sau</a:t>
            </a:r>
            <a:r>
              <a:rPr lang="en-US" sz="2000" dirty="0" smtClean="0"/>
              <a:t> </a:t>
            </a:r>
            <a:r>
              <a:rPr lang="en-US" sz="2000" dirty="0" err="1" smtClean="0"/>
              <a:t>mai</a:t>
            </a:r>
            <a:r>
              <a:rPr lang="en-US" sz="2000" dirty="0" smtClean="0"/>
              <a:t> </a:t>
            </a:r>
            <a:r>
              <a:rPr lang="en-US" sz="2000" dirty="0" err="1" smtClean="0"/>
              <a:t>multe</a:t>
            </a:r>
            <a:r>
              <a:rPr lang="en-US" sz="2000" dirty="0" smtClean="0"/>
              <a:t> </a:t>
            </a:r>
            <a:r>
              <a:rPr lang="en-US" sz="2000" dirty="0" err="1" smtClean="0"/>
              <a:t>câmpuri</a:t>
            </a:r>
            <a:r>
              <a:rPr lang="en-US" sz="2000" dirty="0" smtClean="0"/>
              <a:t> </a:t>
            </a:r>
            <a:r>
              <a:rPr lang="en-US" sz="2000" dirty="0" err="1" smtClean="0"/>
              <a:t>cheie</a:t>
            </a:r>
            <a:r>
              <a:rPr lang="en-US" sz="2000" dirty="0" smtClean="0"/>
              <a:t> </a:t>
            </a:r>
            <a:r>
              <a:rPr lang="en-US" sz="2000" dirty="0" err="1" smtClean="0"/>
              <a:t>dintr</a:t>
            </a:r>
            <a:r>
              <a:rPr lang="en-US" sz="2000" dirty="0" smtClean="0"/>
              <a:t>-un </a:t>
            </a:r>
            <a:r>
              <a:rPr lang="en-US" sz="2000" dirty="0" err="1" smtClean="0"/>
              <a:t>tabel</a:t>
            </a:r>
            <a:r>
              <a:rPr lang="en-US" sz="2000" dirty="0" smtClean="0"/>
              <a:t> se </a:t>
            </a:r>
            <a:r>
              <a:rPr lang="en-US" sz="2000" dirty="0" err="1" smtClean="0"/>
              <a:t>potrivesc</a:t>
            </a:r>
            <a:r>
              <a:rPr lang="en-US" sz="2000" dirty="0" smtClean="0"/>
              <a:t> cu </a:t>
            </a:r>
            <a:r>
              <a:rPr lang="en-US" sz="2000" dirty="0" err="1" smtClean="0"/>
              <a:t>unul</a:t>
            </a:r>
            <a:r>
              <a:rPr lang="en-US" sz="2000" dirty="0" smtClean="0"/>
              <a:t> </a:t>
            </a:r>
            <a:r>
              <a:rPr lang="en-US" sz="2000" dirty="0" err="1" smtClean="0"/>
              <a:t>sau</a:t>
            </a:r>
            <a:r>
              <a:rPr lang="en-US" sz="2000" dirty="0" smtClean="0"/>
              <a:t> </a:t>
            </a:r>
            <a:r>
              <a:rPr lang="en-US" sz="2000" dirty="0" err="1" smtClean="0"/>
              <a:t>mai</a:t>
            </a:r>
            <a:r>
              <a:rPr lang="en-US" sz="2000" dirty="0" smtClean="0"/>
              <a:t> </a:t>
            </a:r>
            <a:r>
              <a:rPr lang="en-US" sz="2000" dirty="0" err="1" smtClean="0"/>
              <a:t>multe</a:t>
            </a:r>
            <a:r>
              <a:rPr lang="en-US" sz="2000" dirty="0" smtClean="0"/>
              <a:t> </a:t>
            </a:r>
            <a:r>
              <a:rPr lang="en-US" sz="2000" dirty="0" err="1" smtClean="0"/>
              <a:t>câmpuri</a:t>
            </a:r>
            <a:r>
              <a:rPr lang="en-US" sz="2000" dirty="0" smtClean="0"/>
              <a:t> </a:t>
            </a:r>
            <a:r>
              <a:rPr lang="en-US" sz="2000" dirty="0" err="1" smtClean="0"/>
              <a:t>cheie</a:t>
            </a:r>
            <a:r>
              <a:rPr lang="en-US" sz="2000" dirty="0" smtClean="0"/>
              <a:t> din </a:t>
            </a:r>
            <a:r>
              <a:rPr lang="en-US" sz="2000" dirty="0" err="1" smtClean="0"/>
              <a:t>celălalt</a:t>
            </a:r>
            <a:r>
              <a:rPr lang="en-US" sz="2000" dirty="0" smtClean="0"/>
              <a:t> </a:t>
            </a:r>
            <a:r>
              <a:rPr lang="en-US" sz="2000" dirty="0" err="1" smtClean="0"/>
              <a:t>tabel</a:t>
            </a:r>
            <a:r>
              <a:rPr lang="en-US" sz="2000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en-US" sz="2000" dirty="0" err="1" smtClean="0"/>
              <a:t>Tabelul</a:t>
            </a:r>
            <a:r>
              <a:rPr lang="en-US" sz="2000" dirty="0" smtClean="0"/>
              <a:t> </a:t>
            </a:r>
            <a:r>
              <a:rPr lang="en-US" sz="2000" dirty="0" err="1" smtClean="0"/>
              <a:t>părinte</a:t>
            </a:r>
            <a:r>
              <a:rPr lang="en-US" sz="2000" dirty="0" smtClean="0"/>
              <a:t> </a:t>
            </a:r>
            <a:r>
              <a:rPr lang="en-US" sz="2000" dirty="0" err="1" smtClean="0"/>
              <a:t>este</a:t>
            </a:r>
            <a:r>
              <a:rPr lang="en-US" sz="2000" dirty="0" smtClean="0"/>
              <a:t> </a:t>
            </a:r>
            <a:r>
              <a:rPr lang="en-US" sz="2000" dirty="0" err="1" smtClean="0"/>
              <a:t>tabelul</a:t>
            </a:r>
            <a:r>
              <a:rPr lang="en-US" sz="2000" dirty="0" smtClean="0"/>
              <a:t> care </a:t>
            </a:r>
            <a:r>
              <a:rPr lang="en-US" sz="2000" dirty="0" err="1" smtClean="0"/>
              <a:t>conţine</a:t>
            </a:r>
            <a:r>
              <a:rPr lang="en-US" sz="2000" dirty="0" smtClean="0"/>
              <a:t> </a:t>
            </a:r>
            <a:r>
              <a:rPr lang="en-US" sz="2000" dirty="0" err="1" smtClean="0"/>
              <a:t>cheia</a:t>
            </a:r>
            <a:r>
              <a:rPr lang="en-US" sz="2000" dirty="0" smtClean="0"/>
              <a:t> </a:t>
            </a:r>
            <a:r>
              <a:rPr lang="en-US" sz="2000" dirty="0" err="1" smtClean="0"/>
              <a:t>principală</a:t>
            </a:r>
            <a:r>
              <a:rPr lang="en-US" sz="2000" dirty="0" smtClean="0"/>
              <a:t> </a:t>
            </a:r>
            <a:r>
              <a:rPr lang="en-US" sz="2000" dirty="0" err="1" smtClean="0"/>
              <a:t>iar</a:t>
            </a:r>
            <a:r>
              <a:rPr lang="en-US" sz="2000" dirty="0" smtClean="0"/>
              <a:t> </a:t>
            </a:r>
            <a:r>
              <a:rPr lang="en-US" sz="2000" dirty="0" err="1" smtClean="0"/>
              <a:t>tabelele</a:t>
            </a:r>
            <a:r>
              <a:rPr lang="en-US" sz="2000" dirty="0" smtClean="0"/>
              <a:t> </a:t>
            </a:r>
            <a:r>
              <a:rPr lang="en-US" sz="2000" dirty="0" err="1" smtClean="0"/>
              <a:t>copil</a:t>
            </a:r>
            <a:r>
              <a:rPr lang="en-US" sz="2000" dirty="0" smtClean="0"/>
              <a:t> </a:t>
            </a:r>
            <a:r>
              <a:rPr lang="en-US" sz="2000" dirty="0" err="1" smtClean="0"/>
              <a:t>sunt</a:t>
            </a:r>
            <a:r>
              <a:rPr lang="en-US" sz="2000" dirty="0" smtClean="0"/>
              <a:t> </a:t>
            </a:r>
            <a:r>
              <a:rPr lang="en-US" sz="2000" dirty="0" err="1" smtClean="0"/>
              <a:t>tabelele</a:t>
            </a:r>
            <a:r>
              <a:rPr lang="en-US" sz="2000" dirty="0" smtClean="0"/>
              <a:t> </a:t>
            </a:r>
            <a:r>
              <a:rPr lang="en-US" sz="2000" dirty="0" err="1" smtClean="0"/>
              <a:t>corelate</a:t>
            </a:r>
            <a:endParaRPr lang="en-US" sz="2000" dirty="0" smtClean="0"/>
          </a:p>
        </p:txBody>
      </p:sp>
      <p:sp>
        <p:nvSpPr>
          <p:cNvPr id="30728" name="Text Box 11"/>
          <p:cNvSpPr txBox="1">
            <a:spLocks noChangeArrowheads="1"/>
          </p:cNvSpPr>
          <p:nvPr/>
        </p:nvSpPr>
        <p:spPr bwMode="auto">
          <a:xfrm>
            <a:off x="7380288" y="1484313"/>
            <a:ext cx="1439862" cy="3175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onstantia" pitchFamily="18" charset="0"/>
              </a:rPr>
              <a:t>Cheie externa</a:t>
            </a:r>
          </a:p>
        </p:txBody>
      </p:sp>
      <p:sp>
        <p:nvSpPr>
          <p:cNvPr id="30729" name="Text Box 12"/>
          <p:cNvSpPr txBox="1">
            <a:spLocks noChangeArrowheads="1"/>
          </p:cNvSpPr>
          <p:nvPr/>
        </p:nvSpPr>
        <p:spPr bwMode="auto">
          <a:xfrm>
            <a:off x="4140200" y="5589588"/>
            <a:ext cx="1225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hu-HU">
              <a:latin typeface="Constantia" pitchFamily="18" charset="0"/>
            </a:endParaRPr>
          </a:p>
        </p:txBody>
      </p:sp>
      <p:sp>
        <p:nvSpPr>
          <p:cNvPr id="30730" name="Text Box 13"/>
          <p:cNvSpPr txBox="1">
            <a:spLocks noChangeArrowheads="1"/>
          </p:cNvSpPr>
          <p:nvPr/>
        </p:nvSpPr>
        <p:spPr bwMode="auto">
          <a:xfrm>
            <a:off x="4787900" y="5589588"/>
            <a:ext cx="1944688" cy="3667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err="1">
                <a:latin typeface="Constantia" pitchFamily="18" charset="0"/>
              </a:rPr>
              <a:t>Cheie</a:t>
            </a:r>
            <a:r>
              <a:rPr lang="en-US" dirty="0">
                <a:latin typeface="Constantia" pitchFamily="18" charset="0"/>
              </a:rPr>
              <a:t> </a:t>
            </a:r>
            <a:r>
              <a:rPr lang="en-US" dirty="0" err="1">
                <a:latin typeface="Constantia" pitchFamily="18" charset="0"/>
              </a:rPr>
              <a:t>principala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0731" name="Line 14"/>
          <p:cNvSpPr>
            <a:spLocks noChangeShapeType="1"/>
          </p:cNvSpPr>
          <p:nvPr/>
        </p:nvSpPr>
        <p:spPr bwMode="auto">
          <a:xfrm flipV="1">
            <a:off x="5724525" y="5300663"/>
            <a:ext cx="21590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hu-H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2999" y="1844824"/>
            <a:ext cx="5391001" cy="3774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4000" b="1" dirty="0" err="1"/>
              <a:t>Tipuri</a:t>
            </a:r>
            <a:r>
              <a:rPr sz="4000" b="1" dirty="0"/>
              <a:t> de </a:t>
            </a:r>
            <a:r>
              <a:rPr sz="4000" b="1" dirty="0" err="1"/>
              <a:t>relaţii</a:t>
            </a:r>
            <a:r>
              <a:rPr sz="4000" b="1" dirty="0"/>
              <a:t> </a:t>
            </a:r>
            <a:r>
              <a:rPr sz="4000" b="1" dirty="0" err="1"/>
              <a:t>în</a:t>
            </a:r>
            <a:r>
              <a:rPr sz="4000" b="1" dirty="0"/>
              <a:t> Access</a:t>
            </a:r>
            <a:br>
              <a:rPr sz="4000" b="1" dirty="0"/>
            </a:br>
            <a:endParaRPr sz="4000" b="1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1. </a:t>
            </a:r>
            <a:r>
              <a:rPr lang="en-US" sz="2400" dirty="0" err="1" smtClean="0"/>
              <a:t>Relaţia</a:t>
            </a:r>
            <a:r>
              <a:rPr lang="en-US" sz="2400" dirty="0" smtClean="0"/>
              <a:t> </a:t>
            </a:r>
            <a:r>
              <a:rPr lang="en-US" sz="2400" i="1" dirty="0" smtClean="0"/>
              <a:t>One to One </a:t>
            </a:r>
            <a:r>
              <a:rPr lang="en-US" sz="2400" dirty="0" smtClean="0"/>
              <a:t>(</a:t>
            </a:r>
            <a:r>
              <a:rPr lang="en-US" sz="2400" dirty="0" err="1" smtClean="0"/>
              <a:t>unu</a:t>
            </a:r>
            <a:r>
              <a:rPr lang="en-US" sz="2400" dirty="0" smtClean="0"/>
              <a:t> la </a:t>
            </a:r>
            <a:r>
              <a:rPr lang="en-US" sz="2400" dirty="0" err="1" smtClean="0"/>
              <a:t>unu</a:t>
            </a:r>
            <a:r>
              <a:rPr lang="en-US" sz="2400" dirty="0" smtClean="0"/>
              <a:t>) - </a:t>
            </a:r>
            <a:r>
              <a:rPr lang="en-US" sz="2400" dirty="0" err="1" smtClean="0"/>
              <a:t>fiecărei</a:t>
            </a:r>
            <a:r>
              <a:rPr lang="en-US" sz="2400" dirty="0" smtClean="0"/>
              <a:t> </a:t>
            </a:r>
            <a:r>
              <a:rPr lang="en-US" sz="2400" dirty="0" err="1" smtClean="0"/>
              <a:t>înregistrări</a:t>
            </a:r>
            <a:r>
              <a:rPr lang="en-US" sz="2400" dirty="0" smtClean="0"/>
              <a:t> din </a:t>
            </a:r>
            <a:r>
              <a:rPr lang="en-US" sz="2400" dirty="0" err="1" smtClean="0"/>
              <a:t>tabelul</a:t>
            </a:r>
            <a:r>
              <a:rPr lang="en-US" sz="2400" dirty="0" smtClean="0"/>
              <a:t> </a:t>
            </a:r>
            <a:r>
              <a:rPr lang="en-US" sz="2400" dirty="0" err="1" smtClean="0"/>
              <a:t>părinte</a:t>
            </a:r>
            <a:r>
              <a:rPr lang="en-US" sz="2400" dirty="0" smtClean="0"/>
              <a:t> </a:t>
            </a:r>
            <a:r>
              <a:rPr lang="en-US" sz="2400" dirty="0" err="1" smtClean="0"/>
              <a:t>îi</a:t>
            </a:r>
            <a:r>
              <a:rPr lang="en-US" sz="2400" dirty="0" smtClean="0"/>
              <a:t> </a:t>
            </a:r>
            <a:r>
              <a:rPr lang="en-US" sz="2400" dirty="0" err="1" smtClean="0"/>
              <a:t>corespunde</a:t>
            </a:r>
            <a:r>
              <a:rPr lang="en-US" sz="2400" dirty="0" smtClean="0"/>
              <a:t> exact o </a:t>
            </a:r>
            <a:r>
              <a:rPr lang="en-US" sz="2400" dirty="0" err="1" smtClean="0"/>
              <a:t>singură</a:t>
            </a:r>
            <a:r>
              <a:rPr lang="en-US" sz="2400" dirty="0" smtClean="0"/>
              <a:t> </a:t>
            </a:r>
            <a:r>
              <a:rPr lang="en-US" sz="2400" dirty="0" err="1" smtClean="0"/>
              <a:t>înregistrare</a:t>
            </a:r>
            <a:r>
              <a:rPr lang="en-US" sz="2400" dirty="0" smtClean="0"/>
              <a:t> din </a:t>
            </a:r>
            <a:r>
              <a:rPr lang="en-US" sz="2400" dirty="0" err="1" smtClean="0"/>
              <a:t>tabelul</a:t>
            </a:r>
            <a:r>
              <a:rPr lang="en-US" sz="2400" dirty="0" smtClean="0"/>
              <a:t> </a:t>
            </a:r>
            <a:r>
              <a:rPr lang="en-US" sz="2400" dirty="0" err="1" smtClean="0"/>
              <a:t>copil</a:t>
            </a:r>
            <a:r>
              <a:rPr lang="en-US" sz="2400" dirty="0" smtClean="0"/>
              <a:t>. 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2. </a:t>
            </a:r>
            <a:r>
              <a:rPr lang="en-US" sz="2400" dirty="0" err="1" smtClean="0"/>
              <a:t>Relaţia</a:t>
            </a:r>
            <a:r>
              <a:rPr lang="en-US" sz="2400" dirty="0" smtClean="0"/>
              <a:t> </a:t>
            </a:r>
            <a:r>
              <a:rPr lang="en-US" sz="2400" i="1" dirty="0" smtClean="0"/>
              <a:t>One to Many </a:t>
            </a:r>
            <a:r>
              <a:rPr lang="en-US" sz="2400" dirty="0" smtClean="0"/>
              <a:t>(</a:t>
            </a:r>
            <a:r>
              <a:rPr lang="en-US" sz="2400" dirty="0" err="1" smtClean="0"/>
              <a:t>unu</a:t>
            </a:r>
            <a:r>
              <a:rPr lang="en-US" sz="2400" dirty="0" smtClean="0"/>
              <a:t> la </a:t>
            </a:r>
            <a:r>
              <a:rPr lang="en-US" sz="2400" dirty="0" err="1" smtClean="0"/>
              <a:t>mai</a:t>
            </a:r>
            <a:r>
              <a:rPr lang="en-US" sz="2400" dirty="0" smtClean="0"/>
              <a:t> </a:t>
            </a:r>
            <a:r>
              <a:rPr lang="en-US" sz="2400" dirty="0" err="1" smtClean="0"/>
              <a:t>mulţi</a:t>
            </a:r>
            <a:r>
              <a:rPr lang="en-US" sz="2400" dirty="0" smtClean="0"/>
              <a:t>) - </a:t>
            </a:r>
            <a:r>
              <a:rPr lang="en-US" sz="2400" dirty="0" err="1" smtClean="0"/>
              <a:t>fiecărei</a:t>
            </a:r>
            <a:r>
              <a:rPr lang="en-US" sz="2400" dirty="0" smtClean="0"/>
              <a:t> </a:t>
            </a:r>
            <a:r>
              <a:rPr lang="en-US" sz="2400" dirty="0" err="1" smtClean="0"/>
              <a:t>înregistrări</a:t>
            </a:r>
            <a:r>
              <a:rPr lang="en-US" sz="2400" dirty="0" smtClean="0"/>
              <a:t> din </a:t>
            </a:r>
            <a:r>
              <a:rPr lang="en-US" sz="2400" dirty="0" err="1" smtClean="0"/>
              <a:t>tabelul</a:t>
            </a:r>
            <a:r>
              <a:rPr lang="en-US" sz="2400" dirty="0" smtClean="0"/>
              <a:t> </a:t>
            </a:r>
            <a:r>
              <a:rPr lang="en-US" sz="2400" dirty="0" err="1" smtClean="0"/>
              <a:t>părinte</a:t>
            </a:r>
            <a:r>
              <a:rPr lang="en-US" sz="2400" dirty="0" smtClean="0"/>
              <a:t> </a:t>
            </a:r>
            <a:r>
              <a:rPr lang="en-US" sz="2400" dirty="0" err="1" smtClean="0"/>
              <a:t>îi</a:t>
            </a:r>
            <a:r>
              <a:rPr lang="en-US" sz="2400" dirty="0" smtClean="0"/>
              <a:t> </a:t>
            </a:r>
            <a:r>
              <a:rPr lang="en-US" sz="2400" dirty="0" err="1" smtClean="0"/>
              <a:t>corespunde</a:t>
            </a:r>
            <a:r>
              <a:rPr lang="en-US" sz="2400" dirty="0" smtClean="0"/>
              <a:t> </a:t>
            </a:r>
            <a:r>
              <a:rPr lang="en-US" sz="2400" dirty="0" err="1" smtClean="0"/>
              <a:t>mai</a:t>
            </a:r>
            <a:r>
              <a:rPr lang="en-US" sz="2400" dirty="0" smtClean="0"/>
              <a:t> </a:t>
            </a:r>
            <a:r>
              <a:rPr lang="en-US" sz="2400" dirty="0" err="1" smtClean="0"/>
              <a:t>mult</a:t>
            </a:r>
            <a:r>
              <a:rPr lang="en-US" sz="2400" dirty="0" smtClean="0"/>
              <a:t> de o </a:t>
            </a:r>
            <a:r>
              <a:rPr lang="en-US" sz="2400" dirty="0" err="1" smtClean="0"/>
              <a:t>înregistrare</a:t>
            </a:r>
            <a:r>
              <a:rPr lang="en-US" sz="2400" dirty="0" smtClean="0"/>
              <a:t> </a:t>
            </a:r>
            <a:r>
              <a:rPr lang="en-US" sz="2400" dirty="0" err="1" smtClean="0"/>
              <a:t>în</a:t>
            </a:r>
            <a:r>
              <a:rPr lang="en-US" sz="2400" dirty="0" smtClean="0"/>
              <a:t> </a:t>
            </a:r>
            <a:r>
              <a:rPr lang="en-US" sz="2400" dirty="0" err="1" smtClean="0"/>
              <a:t>tabelul</a:t>
            </a:r>
            <a:r>
              <a:rPr lang="en-US" sz="2400" dirty="0" smtClean="0"/>
              <a:t> </a:t>
            </a:r>
            <a:r>
              <a:rPr lang="en-US" sz="2400" dirty="0" err="1" smtClean="0"/>
              <a:t>copil</a:t>
            </a:r>
            <a:r>
              <a:rPr lang="en-US" sz="2400" dirty="0" smtClean="0"/>
              <a:t>. 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3. </a:t>
            </a:r>
            <a:r>
              <a:rPr lang="en-US" sz="2400" dirty="0" err="1" smtClean="0"/>
              <a:t>Relaţia</a:t>
            </a:r>
            <a:r>
              <a:rPr lang="en-US" sz="2400" dirty="0" smtClean="0"/>
              <a:t> </a:t>
            </a:r>
            <a:r>
              <a:rPr lang="en-US" sz="2400" i="1" dirty="0" smtClean="0"/>
              <a:t>Many to Many </a:t>
            </a:r>
            <a:r>
              <a:rPr lang="en-US" sz="2400" dirty="0" smtClean="0"/>
              <a:t>(</a:t>
            </a:r>
            <a:r>
              <a:rPr lang="en-US" sz="2400" dirty="0" err="1" smtClean="0"/>
              <a:t>mai</a:t>
            </a:r>
            <a:r>
              <a:rPr lang="en-US" sz="2400" dirty="0" smtClean="0"/>
              <a:t> </a:t>
            </a:r>
            <a:r>
              <a:rPr lang="en-US" sz="2400" dirty="0" err="1" smtClean="0"/>
              <a:t>mulţi</a:t>
            </a:r>
            <a:r>
              <a:rPr lang="en-US" sz="2400" dirty="0" smtClean="0"/>
              <a:t> la </a:t>
            </a:r>
            <a:r>
              <a:rPr lang="en-US" sz="2400" dirty="0" err="1" smtClean="0"/>
              <a:t>mai</a:t>
            </a:r>
            <a:r>
              <a:rPr lang="en-US" sz="2400" dirty="0" smtClean="0"/>
              <a:t> </a:t>
            </a:r>
            <a:r>
              <a:rPr lang="en-US" sz="2400" dirty="0" err="1" smtClean="0"/>
              <a:t>mulţi</a:t>
            </a:r>
            <a:r>
              <a:rPr lang="en-US" sz="2400" dirty="0" smtClean="0"/>
              <a:t>) – </a:t>
            </a:r>
            <a:r>
              <a:rPr lang="en-US" sz="2400" dirty="0" err="1" smtClean="0"/>
              <a:t>fiecărei</a:t>
            </a:r>
            <a:r>
              <a:rPr lang="en-US" sz="2400" dirty="0" smtClean="0"/>
              <a:t> </a:t>
            </a:r>
            <a:r>
              <a:rPr lang="en-US" sz="2400" dirty="0" err="1" smtClean="0"/>
              <a:t>înregistrări</a:t>
            </a:r>
            <a:r>
              <a:rPr lang="en-US" sz="2400" dirty="0" smtClean="0"/>
              <a:t> din </a:t>
            </a:r>
            <a:r>
              <a:rPr lang="en-US" sz="2400" dirty="0" err="1" smtClean="0"/>
              <a:t>tabelul</a:t>
            </a:r>
            <a:r>
              <a:rPr lang="en-US" sz="2400" dirty="0" smtClean="0"/>
              <a:t> </a:t>
            </a:r>
            <a:r>
              <a:rPr lang="en-US" sz="2400" dirty="0" err="1" smtClean="0"/>
              <a:t>părinte</a:t>
            </a:r>
            <a:r>
              <a:rPr lang="en-US" sz="2400" dirty="0" smtClean="0"/>
              <a:t> </a:t>
            </a:r>
            <a:r>
              <a:rPr lang="en-US" sz="2400" dirty="0" err="1" smtClean="0"/>
              <a:t>îi</a:t>
            </a:r>
            <a:r>
              <a:rPr lang="en-US" sz="2400" dirty="0" smtClean="0"/>
              <a:t> </a:t>
            </a:r>
            <a:r>
              <a:rPr lang="en-US" sz="2400" dirty="0" err="1" smtClean="0"/>
              <a:t>corespunde</a:t>
            </a:r>
            <a:r>
              <a:rPr lang="en-US" sz="2400" dirty="0" smtClean="0"/>
              <a:t> </a:t>
            </a:r>
            <a:r>
              <a:rPr lang="en-US" sz="2400" dirty="0" err="1" smtClean="0"/>
              <a:t>mai</a:t>
            </a:r>
            <a:r>
              <a:rPr lang="en-US" sz="2400" dirty="0" smtClean="0"/>
              <a:t> </a:t>
            </a:r>
            <a:r>
              <a:rPr lang="en-US" sz="2400" dirty="0" err="1" smtClean="0"/>
              <a:t>mult</a:t>
            </a:r>
            <a:r>
              <a:rPr lang="en-US" sz="2400" dirty="0" smtClean="0"/>
              <a:t> de o </a:t>
            </a:r>
            <a:r>
              <a:rPr lang="en-US" sz="2400" dirty="0" err="1" smtClean="0"/>
              <a:t>înregistrare</a:t>
            </a:r>
            <a:r>
              <a:rPr lang="en-US" sz="2400" dirty="0" smtClean="0"/>
              <a:t> </a:t>
            </a:r>
            <a:r>
              <a:rPr lang="en-US" sz="2400" dirty="0" err="1" smtClean="0"/>
              <a:t>în</a:t>
            </a:r>
            <a:r>
              <a:rPr lang="en-US" sz="2400" dirty="0" smtClean="0"/>
              <a:t> </a:t>
            </a:r>
            <a:r>
              <a:rPr lang="en-US" sz="2400" dirty="0" err="1" smtClean="0"/>
              <a:t>tabelul</a:t>
            </a:r>
            <a:r>
              <a:rPr lang="en-US" sz="2400" dirty="0" smtClean="0"/>
              <a:t> </a:t>
            </a:r>
            <a:r>
              <a:rPr lang="en-US" sz="2400" dirty="0" err="1" smtClean="0"/>
              <a:t>copil</a:t>
            </a:r>
            <a:r>
              <a:rPr lang="en-US" sz="2400" dirty="0" smtClean="0"/>
              <a:t> </a:t>
            </a:r>
            <a:r>
              <a:rPr lang="en-US" sz="2400" dirty="0" err="1" smtClean="0"/>
              <a:t>iar</a:t>
            </a:r>
            <a:r>
              <a:rPr lang="en-US" sz="2400" dirty="0" smtClean="0"/>
              <a:t> </a:t>
            </a:r>
            <a:r>
              <a:rPr lang="en-US" sz="2400" dirty="0" err="1" smtClean="0"/>
              <a:t>fiecărei</a:t>
            </a:r>
            <a:r>
              <a:rPr lang="en-US" sz="2400" dirty="0" smtClean="0"/>
              <a:t> </a:t>
            </a:r>
            <a:r>
              <a:rPr lang="en-US" sz="2400" dirty="0" err="1" smtClean="0"/>
              <a:t>înregistrări</a:t>
            </a:r>
            <a:r>
              <a:rPr lang="en-US" sz="2400" dirty="0" smtClean="0"/>
              <a:t> din </a:t>
            </a:r>
            <a:r>
              <a:rPr lang="en-US" sz="2400" dirty="0" err="1" smtClean="0"/>
              <a:t>tabelul</a:t>
            </a:r>
            <a:r>
              <a:rPr lang="en-US" sz="2400" dirty="0" smtClean="0"/>
              <a:t> </a:t>
            </a:r>
            <a:r>
              <a:rPr lang="en-US" sz="2400" dirty="0" err="1" smtClean="0"/>
              <a:t>copil</a:t>
            </a:r>
            <a:r>
              <a:rPr lang="en-US" sz="2400" dirty="0" smtClean="0"/>
              <a:t> </a:t>
            </a:r>
            <a:r>
              <a:rPr lang="en-US" sz="2400" dirty="0" err="1" smtClean="0"/>
              <a:t>îi</a:t>
            </a:r>
            <a:r>
              <a:rPr lang="en-US" sz="2400" dirty="0" smtClean="0"/>
              <a:t> </a:t>
            </a:r>
            <a:r>
              <a:rPr lang="en-US" sz="2400" dirty="0" err="1" smtClean="0"/>
              <a:t>poate</a:t>
            </a:r>
            <a:r>
              <a:rPr lang="en-US" sz="2400" dirty="0" smtClean="0"/>
              <a:t> </a:t>
            </a:r>
            <a:r>
              <a:rPr lang="en-US" sz="2400" dirty="0" err="1" smtClean="0"/>
              <a:t>corespunde</a:t>
            </a:r>
            <a:r>
              <a:rPr lang="en-US" sz="2400" dirty="0" smtClean="0"/>
              <a:t> </a:t>
            </a:r>
            <a:r>
              <a:rPr lang="en-US" sz="2400" dirty="0" err="1" smtClean="0"/>
              <a:t>mai</a:t>
            </a:r>
            <a:r>
              <a:rPr lang="en-US" sz="2400" dirty="0" smtClean="0"/>
              <a:t> </a:t>
            </a:r>
            <a:r>
              <a:rPr lang="en-US" sz="2400" dirty="0" err="1" smtClean="0"/>
              <a:t>mult</a:t>
            </a:r>
            <a:r>
              <a:rPr lang="en-US" sz="2400" dirty="0" smtClean="0"/>
              <a:t> de o </a:t>
            </a:r>
            <a:r>
              <a:rPr lang="en-US" sz="2400" dirty="0" err="1" smtClean="0"/>
              <a:t>înregistrare</a:t>
            </a:r>
            <a:r>
              <a:rPr lang="en-US" sz="2400" dirty="0" smtClean="0"/>
              <a:t> </a:t>
            </a:r>
            <a:r>
              <a:rPr lang="en-US" sz="2400" dirty="0" err="1" smtClean="0"/>
              <a:t>în</a:t>
            </a:r>
            <a:r>
              <a:rPr lang="en-US" sz="2400" dirty="0" smtClean="0"/>
              <a:t> </a:t>
            </a:r>
            <a:r>
              <a:rPr lang="en-US" sz="2400" dirty="0" err="1" smtClean="0"/>
              <a:t>tabelul</a:t>
            </a:r>
            <a:r>
              <a:rPr lang="en-US" sz="2400" dirty="0" smtClean="0"/>
              <a:t> </a:t>
            </a:r>
            <a:r>
              <a:rPr lang="en-US" sz="2400" dirty="0" err="1" smtClean="0"/>
              <a:t>părinte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Editarea relaţiilor dintre tabele</a:t>
            </a:r>
            <a:endParaRPr lang="hu-H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76872"/>
            <a:ext cx="4413700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276872"/>
            <a:ext cx="419277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dirty="0" err="1" smtClean="0"/>
              <a:t>Interogari</a:t>
            </a:r>
            <a:r>
              <a:rPr dirty="0" smtClean="0"/>
              <a:t> - </a:t>
            </a:r>
            <a:r>
              <a:rPr dirty="0" err="1" smtClean="0"/>
              <a:t>definitie</a:t>
            </a:r>
            <a:endParaRPr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3043064" cy="47244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vi-VN" b="1" i="1" dirty="0" smtClean="0"/>
              <a:t>Interogările</a:t>
            </a:r>
            <a:r>
              <a:rPr lang="vi-VN" i="1" dirty="0" smtClean="0"/>
              <a:t> </a:t>
            </a:r>
            <a:r>
              <a:rPr lang="vi-VN" dirty="0" smtClean="0"/>
              <a:t>reprezintă modalităţi de selecţie şi afişare a informaţie din unu sau mai multe tabele, formulate cu ajutorul unor condiţii logice. 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700808"/>
            <a:ext cx="5388024" cy="4076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b="1" dirty="0" smtClean="0"/>
              <a:t>Tipuri de interogări</a:t>
            </a:r>
            <a:r>
              <a:rPr lang="vi-VN" dirty="0" smtClean="0"/>
              <a:t/>
            </a:r>
            <a:br>
              <a:rPr lang="vi-VN" dirty="0" smtClean="0"/>
            </a:br>
            <a:endParaRPr lang="hu-HU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274320" indent="-274320">
              <a:defRPr/>
            </a:pPr>
            <a:r>
              <a:rPr lang="ro-RO" dirty="0" smtClean="0"/>
              <a:t>Simple (de</a:t>
            </a:r>
            <a:r>
              <a:rPr lang="hu-HU" dirty="0" smtClean="0"/>
              <a:t> selec</a:t>
            </a:r>
            <a:r>
              <a:rPr lang="ro-RO" dirty="0" smtClean="0"/>
              <a:t>ţie) </a:t>
            </a:r>
          </a:p>
          <a:p>
            <a:pPr marL="274320" indent="-274320">
              <a:buNone/>
              <a:defRPr/>
            </a:pPr>
            <a:r>
              <a:rPr lang="ro-RO" dirty="0" smtClean="0"/>
              <a:t>Condiţiile de selecţie se pot pune la Criterii, putem alege câmpuri drept chei de sortare.</a:t>
            </a:r>
          </a:p>
          <a:p>
            <a:pPr marL="274320" indent="-274320">
              <a:buNone/>
              <a:defRPr/>
            </a:pPr>
            <a:r>
              <a:rPr lang="ro-RO" dirty="0" smtClean="0"/>
              <a:t>Dacă dorim ca filtrul aplicat datelor să fie variabil, vom folosi interogări cu parametrii. Putem crea interogări </a:t>
            </a:r>
            <a:r>
              <a:rPr lang="ro-RO" dirty="0" err="1" smtClean="0"/>
              <a:t>totaliztoare</a:t>
            </a:r>
            <a:r>
              <a:rPr lang="ro-RO" dirty="0" smtClean="0"/>
              <a:t> sau putem folosi câmpuri calculate.</a:t>
            </a:r>
          </a:p>
          <a:p>
            <a:pPr marL="274320" indent="-274320">
              <a:defRPr/>
            </a:pPr>
            <a:r>
              <a:rPr lang="ro-RO" dirty="0" smtClean="0"/>
              <a:t>Pentru actualizare</a:t>
            </a:r>
          </a:p>
          <a:p>
            <a:pPr marL="1531620" lvl="3" indent="-274320">
              <a:defRPr/>
            </a:pPr>
            <a:r>
              <a:rPr lang="ro-RO" dirty="0" smtClean="0"/>
              <a:t>Ştergere –</a:t>
            </a:r>
            <a:r>
              <a:rPr lang="ro-RO" dirty="0" err="1" smtClean="0"/>
              <a:t>delete</a:t>
            </a:r>
            <a:r>
              <a:rPr lang="ro-RO" dirty="0" smtClean="0"/>
              <a:t>  </a:t>
            </a:r>
            <a:r>
              <a:rPr lang="ro-RO" dirty="0" err="1" smtClean="0"/>
              <a:t>query</a:t>
            </a:r>
            <a:endParaRPr lang="ro-RO" dirty="0" smtClean="0"/>
          </a:p>
          <a:p>
            <a:pPr marL="1531620" lvl="3" indent="-274320">
              <a:defRPr/>
            </a:pPr>
            <a:r>
              <a:rPr lang="ro-RO" dirty="0" smtClean="0"/>
              <a:t>Actualizare – </a:t>
            </a:r>
            <a:r>
              <a:rPr lang="ro-RO" dirty="0" err="1" smtClean="0"/>
              <a:t>update</a:t>
            </a:r>
            <a:r>
              <a:rPr lang="ro-RO" dirty="0" smtClean="0"/>
              <a:t> </a:t>
            </a:r>
            <a:r>
              <a:rPr lang="ro-RO" dirty="0" err="1" smtClean="0"/>
              <a:t>query</a:t>
            </a:r>
            <a:endParaRPr lang="ro-RO" dirty="0" smtClean="0"/>
          </a:p>
          <a:p>
            <a:pPr marL="1531620" lvl="3" indent="-274320">
              <a:defRPr/>
            </a:pPr>
            <a:r>
              <a:rPr lang="ro-RO" dirty="0" smtClean="0"/>
              <a:t>Adăugare – </a:t>
            </a:r>
            <a:r>
              <a:rPr lang="ro-RO" dirty="0" err="1" smtClean="0"/>
              <a:t>Append</a:t>
            </a:r>
            <a:r>
              <a:rPr lang="ro-RO" dirty="0" smtClean="0"/>
              <a:t> </a:t>
            </a:r>
            <a:r>
              <a:rPr lang="ro-RO" dirty="0" err="1" smtClean="0"/>
              <a:t>query</a:t>
            </a:r>
            <a:endParaRPr lang="ro-RO" dirty="0" smtClean="0"/>
          </a:p>
          <a:p>
            <a:pPr marL="274320" indent="-274320">
              <a:defRPr/>
            </a:pPr>
            <a:r>
              <a:rPr lang="ro-RO" dirty="0" smtClean="0"/>
              <a:t>Încrucişate – </a:t>
            </a:r>
            <a:r>
              <a:rPr lang="ro-RO" dirty="0" err="1" smtClean="0"/>
              <a:t>Crosstab</a:t>
            </a:r>
            <a:r>
              <a:rPr lang="ro-RO" dirty="0" smtClean="0"/>
              <a:t> </a:t>
            </a:r>
            <a:r>
              <a:rPr lang="ro-RO" dirty="0" err="1" smtClean="0"/>
              <a:t>query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990600"/>
          </a:xfrm>
        </p:spPr>
        <p:txBody>
          <a:bodyPr/>
          <a:lstStyle/>
          <a:p>
            <a:r>
              <a:rPr lang="en-US" sz="1800" dirty="0" smtClean="0"/>
              <a:t>Un </a:t>
            </a:r>
            <a:r>
              <a:rPr lang="en-US" sz="1800" dirty="0" err="1" smtClean="0"/>
              <a:t>formular</a:t>
            </a:r>
            <a:r>
              <a:rPr lang="en-US" sz="1800" dirty="0" smtClean="0"/>
              <a:t> </a:t>
            </a:r>
            <a:r>
              <a:rPr lang="en-US" sz="1800" dirty="0" err="1" smtClean="0"/>
              <a:t>serveste</a:t>
            </a:r>
            <a:r>
              <a:rPr lang="en-US" sz="1800" dirty="0" smtClean="0"/>
              <a:t> la </a:t>
            </a:r>
            <a:r>
              <a:rPr lang="en-US" sz="1800" dirty="0" err="1" smtClean="0"/>
              <a:t>introducerea</a:t>
            </a:r>
            <a:r>
              <a:rPr lang="en-US" sz="1800" dirty="0" smtClean="0"/>
              <a:t> </a:t>
            </a:r>
            <a:r>
              <a:rPr lang="en-US" sz="1800" dirty="0" err="1" smtClean="0"/>
              <a:t>datelor</a:t>
            </a:r>
            <a:r>
              <a:rPr lang="en-US" sz="1800" dirty="0" smtClean="0"/>
              <a:t>, </a:t>
            </a:r>
            <a:r>
              <a:rPr lang="en-US" sz="1800" dirty="0" err="1" smtClean="0"/>
              <a:t>dar</a:t>
            </a:r>
            <a:r>
              <a:rPr lang="en-US" sz="1800" dirty="0" smtClean="0"/>
              <a:t> </a:t>
            </a:r>
            <a:r>
              <a:rPr lang="en-US" sz="1800" dirty="0" err="1" smtClean="0"/>
              <a:t>poate</a:t>
            </a:r>
            <a:r>
              <a:rPr lang="en-US" sz="1800" dirty="0" smtClean="0"/>
              <a:t> </a:t>
            </a:r>
            <a:r>
              <a:rPr lang="en-US" sz="1800" dirty="0" err="1" smtClean="0"/>
              <a:t>avea</a:t>
            </a:r>
            <a:r>
              <a:rPr lang="en-US" sz="1800" dirty="0" smtClean="0"/>
              <a:t> </a:t>
            </a:r>
            <a:r>
              <a:rPr lang="en-US" sz="1800" dirty="0" err="1" smtClean="0"/>
              <a:t>si</a:t>
            </a:r>
            <a:r>
              <a:rPr lang="en-US" sz="1800" dirty="0" smtClean="0"/>
              <a:t> </a:t>
            </a:r>
            <a:r>
              <a:rPr lang="en-US" sz="1800" dirty="0" err="1" smtClean="0"/>
              <a:t>rol</a:t>
            </a:r>
            <a:r>
              <a:rPr lang="en-US" sz="1800" dirty="0" smtClean="0"/>
              <a:t> de </a:t>
            </a:r>
            <a:r>
              <a:rPr lang="en-US" sz="1800" dirty="0" err="1" smtClean="0"/>
              <a:t>meniu</a:t>
            </a:r>
            <a:r>
              <a:rPr lang="en-US" sz="1800" dirty="0" smtClean="0"/>
              <a:t> </a:t>
            </a:r>
            <a:r>
              <a:rPr lang="en-US" sz="1800" dirty="0" err="1" smtClean="0"/>
              <a:t>sau</a:t>
            </a:r>
            <a:r>
              <a:rPr lang="en-US" sz="1800" dirty="0" smtClean="0"/>
              <a:t> de </a:t>
            </a:r>
            <a:r>
              <a:rPr lang="en-US" sz="1800" dirty="0" err="1" smtClean="0"/>
              <a:t>prezentare</a:t>
            </a:r>
            <a:r>
              <a:rPr lang="en-US" sz="1800" dirty="0" smtClean="0"/>
              <a:t> </a:t>
            </a:r>
            <a:r>
              <a:rPr lang="en-US" sz="1800" dirty="0" err="1" smtClean="0"/>
              <a:t>generala</a:t>
            </a:r>
            <a:r>
              <a:rPr lang="en-US" sz="1800" dirty="0" smtClean="0"/>
              <a:t> a </a:t>
            </a:r>
            <a:r>
              <a:rPr lang="en-US" sz="1800" dirty="0" err="1" smtClean="0"/>
              <a:t>unor</a:t>
            </a:r>
            <a:r>
              <a:rPr lang="en-US" sz="1800" dirty="0" smtClean="0"/>
              <a:t> </a:t>
            </a:r>
            <a:r>
              <a:rPr lang="en-US" sz="1800" dirty="0" err="1" smtClean="0"/>
              <a:t>informatii</a:t>
            </a:r>
            <a:r>
              <a:rPr lang="en-US" sz="1800" dirty="0" smtClean="0"/>
              <a:t>. Un </a:t>
            </a:r>
            <a:r>
              <a:rPr lang="en-US" sz="1800" dirty="0" err="1" smtClean="0"/>
              <a:t>formular</a:t>
            </a:r>
            <a:r>
              <a:rPr lang="en-US" sz="1800" dirty="0" smtClean="0"/>
              <a:t> </a:t>
            </a:r>
            <a:r>
              <a:rPr lang="en-US" sz="1800" dirty="0" err="1" smtClean="0"/>
              <a:t>este</a:t>
            </a:r>
            <a:r>
              <a:rPr lang="en-US" sz="1800" dirty="0" smtClean="0"/>
              <a:t> un element de </a:t>
            </a:r>
            <a:r>
              <a:rPr lang="en-US" sz="1800" dirty="0" err="1" smtClean="0"/>
              <a:t>interfata</a:t>
            </a:r>
            <a:r>
              <a:rPr lang="en-US" sz="1800" dirty="0" smtClean="0"/>
              <a:t> cu </a:t>
            </a:r>
            <a:r>
              <a:rPr lang="en-US" sz="1800" dirty="0" err="1" smtClean="0"/>
              <a:t>utilizatorul</a:t>
            </a:r>
            <a:r>
              <a:rPr lang="en-US" sz="1800" dirty="0" smtClean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sz="3400" dirty="0" smtClean="0"/>
              <a:t>Formulare</a:t>
            </a:r>
            <a:endParaRPr sz="3400" dirty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 l="19009" b="41528"/>
          <a:stretch>
            <a:fillRect/>
          </a:stretch>
        </p:blipFill>
        <p:spPr bwMode="auto">
          <a:xfrm>
            <a:off x="685800" y="2438400"/>
            <a:ext cx="38957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Box 4"/>
          <p:cNvSpPr txBox="1">
            <a:spLocks noChangeArrowheads="1"/>
          </p:cNvSpPr>
          <p:nvPr/>
        </p:nvSpPr>
        <p:spPr bwMode="auto">
          <a:xfrm>
            <a:off x="4648200" y="2514600"/>
            <a:ext cx="4191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buFontTx/>
              <a:buAutoNum type="arabicPeriod"/>
            </a:pPr>
            <a:r>
              <a:rPr lang="en-US" sz="1200">
                <a:latin typeface="Constantia" pitchFamily="18" charset="0"/>
              </a:rPr>
              <a:t>Se apeleaza </a:t>
            </a:r>
            <a:r>
              <a:rPr lang="en-US" sz="1200" b="1">
                <a:latin typeface="Constantia" pitchFamily="18" charset="0"/>
              </a:rPr>
              <a:t>Form Wizard</a:t>
            </a:r>
            <a:r>
              <a:rPr lang="en-US" sz="1200">
                <a:latin typeface="Constantia" pitchFamily="18" charset="0"/>
              </a:rPr>
              <a:t> din meniul Create – More Forms</a:t>
            </a:r>
          </a:p>
          <a:p>
            <a:pPr marL="228600" indent="-228600">
              <a:buFontTx/>
              <a:buAutoNum type="arabicPeriod"/>
            </a:pPr>
            <a:r>
              <a:rPr lang="en-US" sz="1200">
                <a:latin typeface="Constantia" pitchFamily="18" charset="0"/>
              </a:rPr>
              <a:t>Se deschide tabela sursa si se selecteaza campurile ce vor forma formularul si se actioneaza butonul </a:t>
            </a:r>
            <a:r>
              <a:rPr lang="en-US" sz="1200" b="1">
                <a:latin typeface="Constantia" pitchFamily="18" charset="0"/>
              </a:rPr>
              <a:t>Next</a:t>
            </a:r>
            <a:endParaRPr lang="en-US" sz="1200">
              <a:latin typeface="Constantia" pitchFamily="18" charset="0"/>
            </a:endParaRPr>
          </a:p>
          <a:p>
            <a:pPr marL="228600" indent="-228600">
              <a:buFontTx/>
              <a:buAutoNum type="arabicPeriod"/>
            </a:pPr>
            <a:r>
              <a:rPr lang="en-US" sz="1200">
                <a:latin typeface="Constantia" pitchFamily="18" charset="0"/>
              </a:rPr>
              <a:t>Se alege aspectul formularului, stilul acestuia, se salveaza si se poate executa imediat </a:t>
            </a:r>
          </a:p>
        </p:txBody>
      </p:sp>
      <p:pic>
        <p:nvPicPr>
          <p:cNvPr id="2867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191000"/>
            <a:ext cx="2527300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4343400"/>
            <a:ext cx="417671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686800" cy="4525963"/>
          </a:xfrm>
        </p:spPr>
        <p:txBody>
          <a:bodyPr>
            <a:normAutofit lnSpcReduction="10000"/>
          </a:bodyPr>
          <a:lstStyle/>
          <a:p>
            <a:pPr>
              <a:buFont typeface="Wingdings 2" pitchFamily="18" charset="2"/>
              <a:buNone/>
            </a:pPr>
            <a:r>
              <a:rPr lang="en-US" dirty="0" smtClean="0"/>
              <a:t>• </a:t>
            </a:r>
            <a:r>
              <a:rPr lang="en-US" dirty="0" err="1" smtClean="0"/>
              <a:t>Crearea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</a:t>
            </a:r>
            <a:r>
              <a:rPr lang="en-US" dirty="0" err="1" smtClean="0"/>
              <a:t>formular</a:t>
            </a:r>
            <a:r>
              <a:rPr lang="en-US" dirty="0" smtClean="0"/>
              <a:t> </a:t>
            </a:r>
            <a:r>
              <a:rPr lang="en-US" dirty="0" err="1" smtClean="0"/>
              <a:t>simplu</a:t>
            </a:r>
            <a:endParaRPr lang="en-US" dirty="0" smtClean="0"/>
          </a:p>
          <a:p>
            <a:pPr>
              <a:buFont typeface="Wingdings 2" pitchFamily="18" charset="2"/>
              <a:buNone/>
            </a:pPr>
            <a:r>
              <a:rPr lang="it-IT" dirty="0" smtClean="0"/>
              <a:t>• Introducerea datelor în baza de date folosind</a:t>
            </a:r>
          </a:p>
          <a:p>
            <a:pPr>
              <a:buFont typeface="Wingdings 2" pitchFamily="18" charset="2"/>
              <a:buNone/>
            </a:pPr>
            <a:r>
              <a:rPr lang="en-US" dirty="0" err="1" smtClean="0"/>
              <a:t>formulare</a:t>
            </a:r>
            <a:r>
              <a:rPr lang="en-US" dirty="0" smtClean="0"/>
              <a:t> simple</a:t>
            </a:r>
          </a:p>
          <a:p>
            <a:pPr>
              <a:buFont typeface="Wingdings 2" pitchFamily="18" charset="2"/>
              <a:buNone/>
            </a:pPr>
            <a:r>
              <a:rPr lang="en-US" dirty="0" smtClean="0"/>
              <a:t>• </a:t>
            </a:r>
            <a:r>
              <a:rPr lang="en-US" dirty="0" err="1" smtClean="0"/>
              <a:t>Formatarea</a:t>
            </a:r>
            <a:r>
              <a:rPr lang="en-US" dirty="0" smtClean="0"/>
              <a:t> </a:t>
            </a:r>
            <a:r>
              <a:rPr lang="en-US" dirty="0" err="1" smtClean="0"/>
              <a:t>textului</a:t>
            </a:r>
            <a:endParaRPr lang="en-US" dirty="0" smtClean="0"/>
          </a:p>
          <a:p>
            <a:pPr>
              <a:buFont typeface="Wingdings 2" pitchFamily="18" charset="2"/>
              <a:buNone/>
            </a:pPr>
            <a:r>
              <a:rPr lang="it-IT" dirty="0" smtClean="0"/>
              <a:t>• Schimbarea culorii fondului într-un formular</a:t>
            </a:r>
          </a:p>
          <a:p>
            <a:pPr>
              <a:buFont typeface="Wingdings 2" pitchFamily="18" charset="2"/>
              <a:buNone/>
            </a:pPr>
            <a:r>
              <a:rPr lang="en-US" dirty="0" smtClean="0"/>
              <a:t>• </a:t>
            </a:r>
            <a:r>
              <a:rPr lang="en-US" dirty="0" err="1" smtClean="0"/>
              <a:t>Importul</a:t>
            </a:r>
            <a:r>
              <a:rPr lang="en-US" dirty="0" smtClean="0"/>
              <a:t> </a:t>
            </a:r>
            <a:r>
              <a:rPr lang="en-US" dirty="0" err="1" smtClean="0"/>
              <a:t>unei</a:t>
            </a:r>
            <a:r>
              <a:rPr lang="en-US" dirty="0" smtClean="0"/>
              <a:t> </a:t>
            </a:r>
            <a:r>
              <a:rPr lang="en-US" dirty="0" err="1" smtClean="0"/>
              <a:t>imagini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fişier</a:t>
            </a:r>
            <a:r>
              <a:rPr lang="en-US" dirty="0" smtClean="0"/>
              <a:t> text </a:t>
            </a:r>
            <a:r>
              <a:rPr lang="en-US" dirty="0" err="1" smtClean="0"/>
              <a:t>într</a:t>
            </a:r>
            <a:r>
              <a:rPr lang="en-US" dirty="0" smtClean="0"/>
              <a:t>-un</a:t>
            </a:r>
          </a:p>
          <a:p>
            <a:pPr>
              <a:buFont typeface="Wingdings 2" pitchFamily="18" charset="2"/>
              <a:buNone/>
            </a:pPr>
            <a:r>
              <a:rPr lang="en-US" dirty="0" err="1" smtClean="0"/>
              <a:t>formular</a:t>
            </a:r>
            <a:endParaRPr lang="en-US" dirty="0" smtClean="0"/>
          </a:p>
          <a:p>
            <a:pPr>
              <a:buFont typeface="Wingdings 2" pitchFamily="18" charset="2"/>
              <a:buNone/>
            </a:pPr>
            <a:r>
              <a:rPr lang="en-US" dirty="0" smtClean="0"/>
              <a:t>• </a:t>
            </a:r>
            <a:r>
              <a:rPr lang="en-US" dirty="0" err="1" smtClean="0"/>
              <a:t>Modificarea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 fontAlgn="auto">
              <a:spcAft>
                <a:spcPts val="0"/>
              </a:spcAft>
              <a:defRPr/>
            </a:pPr>
            <a:r>
              <a:rPr dirty="0" err="1" smtClean="0"/>
              <a:t>Crearea</a:t>
            </a:r>
            <a:r>
              <a:rPr dirty="0" smtClean="0"/>
              <a:t> </a:t>
            </a:r>
            <a:r>
              <a:rPr dirty="0" err="1" smtClean="0"/>
              <a:t>şi</a:t>
            </a:r>
            <a:r>
              <a:rPr dirty="0" smtClean="0"/>
              <a:t> </a:t>
            </a:r>
            <a:r>
              <a:rPr dirty="0" err="1" smtClean="0"/>
              <a:t>utilizarea</a:t>
            </a:r>
            <a:r>
              <a:rPr dirty="0" smtClean="0"/>
              <a:t> </a:t>
            </a:r>
            <a:r>
              <a:rPr dirty="0" err="1" smtClean="0"/>
              <a:t>formularelor</a:t>
            </a:r>
            <a:endParaRPr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o-RO" dirty="0" smtClean="0"/>
              <a:t>Rapoartele s</a:t>
            </a:r>
            <a:r>
              <a:rPr lang="en-US" dirty="0" err="1" smtClean="0"/>
              <a:t>unt</a:t>
            </a:r>
            <a:r>
              <a:rPr lang="en-US" dirty="0" smtClean="0"/>
              <a:t> o </a:t>
            </a:r>
            <a:r>
              <a:rPr lang="en-US" dirty="0" err="1" smtClean="0"/>
              <a:t>modalitate</a:t>
            </a:r>
            <a:r>
              <a:rPr lang="en-US" dirty="0" smtClean="0"/>
              <a:t> de </a:t>
            </a:r>
            <a:r>
              <a:rPr lang="en-US" dirty="0" err="1" smtClean="0"/>
              <a:t>valorificare</a:t>
            </a:r>
            <a:r>
              <a:rPr lang="en-US" dirty="0" smtClean="0"/>
              <a:t> a </a:t>
            </a:r>
            <a:r>
              <a:rPr lang="en-US" dirty="0" err="1" smtClean="0"/>
              <a:t>continutului</a:t>
            </a:r>
            <a:r>
              <a:rPr lang="en-US" dirty="0" smtClean="0"/>
              <a:t> informational al </a:t>
            </a:r>
            <a:r>
              <a:rPr lang="en-US" dirty="0" err="1" smtClean="0"/>
              <a:t>bazei</a:t>
            </a:r>
            <a:r>
              <a:rPr lang="en-US" dirty="0" smtClean="0"/>
              <a:t> de date, </a:t>
            </a:r>
            <a:r>
              <a:rPr lang="en-US" dirty="0" err="1" smtClean="0"/>
              <a:t>servind</a:t>
            </a:r>
            <a:r>
              <a:rPr lang="en-US" dirty="0" smtClean="0"/>
              <a:t> ca instrument de </a:t>
            </a:r>
            <a:r>
              <a:rPr lang="en-US" dirty="0" err="1" smtClean="0"/>
              <a:t>cunoastere</a:t>
            </a:r>
            <a:r>
              <a:rPr lang="en-US" dirty="0" smtClean="0"/>
              <a:t> a </a:t>
            </a:r>
            <a:r>
              <a:rPr lang="en-US" dirty="0" err="1" smtClean="0"/>
              <a:t>unor</a:t>
            </a:r>
            <a:r>
              <a:rPr lang="en-US" dirty="0" smtClean="0"/>
              <a:t> </a:t>
            </a:r>
            <a:r>
              <a:rPr lang="en-US" dirty="0" err="1" smtClean="0"/>
              <a:t>aspecte</a:t>
            </a:r>
            <a:r>
              <a:rPr lang="en-US" dirty="0" smtClean="0"/>
              <a:t> (</a:t>
            </a:r>
            <a:r>
              <a:rPr lang="en-US" dirty="0" err="1" smtClean="0"/>
              <a:t>pozitive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negative) </a:t>
            </a:r>
            <a:r>
              <a:rPr lang="en-US" dirty="0" err="1" smtClean="0"/>
              <a:t>dintr</a:t>
            </a:r>
            <a:r>
              <a:rPr lang="en-US" dirty="0" smtClean="0"/>
              <a:t>-o </a:t>
            </a:r>
            <a:r>
              <a:rPr lang="en-US" dirty="0" err="1" smtClean="0"/>
              <a:t>situatie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care s-au </a:t>
            </a:r>
            <a:r>
              <a:rPr lang="en-US" dirty="0" err="1" smtClean="0"/>
              <a:t>cules</a:t>
            </a:r>
            <a:r>
              <a:rPr lang="en-US" dirty="0" smtClean="0"/>
              <a:t> date, s-au </a:t>
            </a:r>
            <a:r>
              <a:rPr lang="en-US" dirty="0" err="1" smtClean="0"/>
              <a:t>verificat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depozitat</a:t>
            </a:r>
            <a:r>
              <a:rPr lang="en-US" dirty="0" smtClean="0"/>
              <a:t> </a:t>
            </a:r>
            <a:r>
              <a:rPr lang="en-US" dirty="0" err="1" smtClean="0"/>
              <a:t>intr</a:t>
            </a:r>
            <a:r>
              <a:rPr lang="en-US" dirty="0" smtClean="0"/>
              <a:t>-o </a:t>
            </a:r>
            <a:r>
              <a:rPr lang="en-US" dirty="0" err="1" smtClean="0"/>
              <a:t>baza</a:t>
            </a:r>
            <a:r>
              <a:rPr lang="en-US" dirty="0" smtClean="0"/>
              <a:t> de date</a:t>
            </a:r>
          </a:p>
          <a:p>
            <a:pPr algn="just"/>
            <a:r>
              <a:rPr lang="en-US" dirty="0" err="1" smtClean="0"/>
              <a:t>Raportul</a:t>
            </a:r>
            <a:r>
              <a:rPr lang="en-US" dirty="0" smtClean="0"/>
              <a:t> </a:t>
            </a:r>
            <a:r>
              <a:rPr lang="en-US" dirty="0" err="1" smtClean="0"/>
              <a:t>apare</a:t>
            </a:r>
            <a:r>
              <a:rPr lang="en-US" dirty="0" smtClean="0"/>
              <a:t> ca un instrument al </a:t>
            </a:r>
            <a:r>
              <a:rPr lang="en-US" dirty="0" err="1" smtClean="0"/>
              <a:t>cunoasterii</a:t>
            </a:r>
            <a:r>
              <a:rPr lang="en-US" dirty="0" smtClean="0"/>
              <a:t>, care </a:t>
            </a:r>
            <a:r>
              <a:rPr lang="en-US" dirty="0" err="1" smtClean="0"/>
              <a:t>contine</a:t>
            </a:r>
            <a:r>
              <a:rPr lang="en-US" dirty="0" smtClean="0"/>
              <a:t> o </a:t>
            </a:r>
            <a:r>
              <a:rPr lang="en-US" dirty="0" err="1" smtClean="0"/>
              <a:t>cantitate</a:t>
            </a:r>
            <a:r>
              <a:rPr lang="en-US" dirty="0" smtClean="0"/>
              <a:t> mare de </a:t>
            </a:r>
            <a:r>
              <a:rPr lang="en-US" dirty="0" err="1" smtClean="0"/>
              <a:t>informatii</a:t>
            </a:r>
            <a:r>
              <a:rPr lang="en-US" dirty="0" smtClean="0"/>
              <a:t> </a:t>
            </a:r>
            <a:r>
              <a:rPr lang="en-US" dirty="0" err="1" smtClean="0"/>
              <a:t>selectate</a:t>
            </a:r>
            <a:r>
              <a:rPr lang="en-US" dirty="0" smtClean="0"/>
              <a:t>, </a:t>
            </a:r>
            <a:r>
              <a:rPr lang="en-US" dirty="0" err="1" smtClean="0"/>
              <a:t>prelucrate</a:t>
            </a:r>
            <a:r>
              <a:rPr lang="en-US" dirty="0" smtClean="0"/>
              <a:t>, </a:t>
            </a:r>
            <a:r>
              <a:rPr lang="en-US" dirty="0" err="1" smtClean="0"/>
              <a:t>sistematizate</a:t>
            </a:r>
            <a:r>
              <a:rPr lang="en-US" dirty="0" smtClean="0"/>
              <a:t> </a:t>
            </a:r>
            <a:r>
              <a:rPr lang="en-US" dirty="0" err="1" smtClean="0"/>
              <a:t>dupa</a:t>
            </a:r>
            <a:r>
              <a:rPr lang="en-US" dirty="0" smtClean="0"/>
              <a:t> </a:t>
            </a:r>
            <a:r>
              <a:rPr lang="en-US" dirty="0" err="1" smtClean="0"/>
              <a:t>anumite</a:t>
            </a:r>
            <a:r>
              <a:rPr lang="en-US" dirty="0" smtClean="0"/>
              <a:t> </a:t>
            </a:r>
            <a:r>
              <a:rPr lang="en-US" dirty="0" err="1" smtClean="0"/>
              <a:t>reguli</a:t>
            </a:r>
            <a:r>
              <a:rPr lang="en-US" dirty="0" smtClean="0"/>
              <a:t> de </a:t>
            </a:r>
            <a:r>
              <a:rPr lang="en-US" dirty="0" err="1" smtClean="0"/>
              <a:t>prezentare</a:t>
            </a:r>
            <a:r>
              <a:rPr lang="en-US" dirty="0" smtClean="0"/>
              <a:t>, in </a:t>
            </a:r>
            <a:r>
              <a:rPr lang="en-US" dirty="0" err="1" smtClean="0"/>
              <a:t>concordanta</a:t>
            </a:r>
            <a:r>
              <a:rPr lang="en-US" dirty="0" smtClean="0"/>
              <a:t> cu </a:t>
            </a:r>
            <a:r>
              <a:rPr lang="en-US" dirty="0" err="1" smtClean="0"/>
              <a:t>cerintele</a:t>
            </a:r>
            <a:r>
              <a:rPr lang="en-US" dirty="0" smtClean="0"/>
              <a:t> </a:t>
            </a:r>
            <a:r>
              <a:rPr lang="en-US" dirty="0" err="1" smtClean="0"/>
              <a:t>utilizatorilor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o-RO" dirty="0" smtClean="0"/>
              <a:t>Rapoarte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dirty="0" smtClean="0"/>
              <a:t>• </a:t>
            </a:r>
            <a:r>
              <a:rPr lang="en-US" dirty="0" err="1" smtClean="0"/>
              <a:t>Crearea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</a:t>
            </a:r>
            <a:r>
              <a:rPr lang="en-US" dirty="0" err="1" smtClean="0"/>
              <a:t>raport</a:t>
            </a:r>
            <a:r>
              <a:rPr lang="en-US" dirty="0" smtClean="0"/>
              <a:t> </a:t>
            </a:r>
            <a:r>
              <a:rPr lang="en-US" dirty="0" err="1" smtClean="0"/>
              <a:t>simplu</a:t>
            </a:r>
            <a:endParaRPr lang="en-US" dirty="0" smtClean="0"/>
          </a:p>
          <a:p>
            <a:pPr>
              <a:buFont typeface="Wingdings 2" pitchFamily="18" charset="2"/>
              <a:buNone/>
            </a:pPr>
            <a:r>
              <a:rPr lang="en-US" dirty="0" smtClean="0"/>
              <a:t>• </a:t>
            </a:r>
            <a:r>
              <a:rPr lang="en-US" dirty="0" err="1" smtClean="0"/>
              <a:t>Modificarea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</a:t>
            </a:r>
            <a:r>
              <a:rPr lang="en-US" dirty="0" err="1" smtClean="0"/>
              <a:t>raport</a:t>
            </a:r>
            <a:endParaRPr lang="en-US" dirty="0" smtClean="0"/>
          </a:p>
          <a:p>
            <a:pPr>
              <a:buFont typeface="Wingdings 2" pitchFamily="18" charset="2"/>
              <a:buNone/>
            </a:pPr>
            <a:r>
              <a:rPr lang="it-IT" dirty="0" smtClean="0"/>
              <a:t>• Crearea, modificarea unui antet şi subsol</a:t>
            </a:r>
          </a:p>
          <a:p>
            <a:pPr>
              <a:buFont typeface="Wingdings 2" pitchFamily="18" charset="2"/>
              <a:buNone/>
            </a:pPr>
            <a:r>
              <a:rPr lang="en-US" dirty="0" smtClean="0"/>
              <a:t>• </a:t>
            </a:r>
            <a:r>
              <a:rPr lang="en-US" dirty="0" err="1" smtClean="0"/>
              <a:t>Gruparea</a:t>
            </a:r>
            <a:r>
              <a:rPr lang="en-US" dirty="0" smtClean="0"/>
              <a:t> </a:t>
            </a:r>
            <a:r>
              <a:rPr lang="en-US" dirty="0" err="1" smtClean="0"/>
              <a:t>datelor</a:t>
            </a:r>
            <a:r>
              <a:rPr lang="en-US" dirty="0" smtClean="0"/>
              <a:t> </a:t>
            </a:r>
            <a:r>
              <a:rPr lang="en-US" dirty="0" err="1" smtClean="0"/>
              <a:t>într</a:t>
            </a:r>
            <a:r>
              <a:rPr lang="en-US" dirty="0" smtClean="0"/>
              <a:t>-un </a:t>
            </a:r>
            <a:r>
              <a:rPr lang="en-US" dirty="0" err="1" smtClean="0"/>
              <a:t>raport</a:t>
            </a:r>
            <a:r>
              <a:rPr lang="en-US" dirty="0" smtClean="0"/>
              <a:t>, total-</a:t>
            </a:r>
            <a:r>
              <a:rPr lang="en-US" dirty="0" err="1" smtClean="0"/>
              <a:t>raport</a:t>
            </a:r>
            <a:r>
              <a:rPr lang="en-US" dirty="0" smtClean="0"/>
              <a:t>, subtotal-</a:t>
            </a:r>
            <a:r>
              <a:rPr lang="en-US" dirty="0" err="1" smtClean="0"/>
              <a:t>raport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dirty="0" err="1" smtClean="0"/>
              <a:t>Crearea</a:t>
            </a:r>
            <a:r>
              <a:rPr dirty="0" smtClean="0"/>
              <a:t> </a:t>
            </a:r>
            <a:r>
              <a:rPr dirty="0" err="1" smtClean="0"/>
              <a:t>şi</a:t>
            </a:r>
            <a:r>
              <a:rPr dirty="0" smtClean="0"/>
              <a:t> </a:t>
            </a:r>
            <a:r>
              <a:rPr dirty="0" err="1" smtClean="0"/>
              <a:t>utilizarea</a:t>
            </a:r>
            <a:r>
              <a:rPr dirty="0" smtClean="0"/>
              <a:t> </a:t>
            </a:r>
            <a:r>
              <a:rPr dirty="0" err="1" smtClean="0"/>
              <a:t>rapoartelor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</a:t>
            </a:r>
            <a:r>
              <a:rPr lang="ro-RO" dirty="0" smtClean="0"/>
              <a:t>ţ</a:t>
            </a:r>
            <a:r>
              <a:rPr lang="en-US" dirty="0" err="1" smtClean="0"/>
              <a:t>iuni</a:t>
            </a:r>
            <a:r>
              <a:rPr lang="en-US" dirty="0" smtClean="0"/>
              <a:t> Introductive</a:t>
            </a:r>
            <a:endParaRPr lang="hu-HU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800" dirty="0" smtClean="0"/>
              <a:t>Evoluţia diferitelor tehnici şi metode de organizare a datelor, a fost determinată de necesitatea de a avea un acces cât mai rapid şi mai uşor la un volum cât mai mare de date.</a:t>
            </a:r>
          </a:p>
          <a:p>
            <a:r>
              <a:rPr lang="ro-RO" sz="2800" dirty="0" smtClean="0"/>
              <a:t>Datele stocate şi prelucrate fiind foarte mari a făcut necesară apariţia </a:t>
            </a:r>
            <a:r>
              <a:rPr lang="ro-RO" sz="2800" b="1" dirty="0" smtClean="0">
                <a:solidFill>
                  <a:srgbClr val="800000"/>
                </a:solidFill>
              </a:rPr>
              <a:t>bazelor de date</a:t>
            </a:r>
            <a:r>
              <a:rPr lang="ro-RO" sz="2800" dirty="0" smtClean="0"/>
              <a:t>.</a:t>
            </a:r>
          </a:p>
          <a:p>
            <a:r>
              <a:rPr lang="ro-RO" sz="2800" i="1" dirty="0" smtClean="0"/>
              <a:t>Definiţie</a:t>
            </a:r>
            <a:r>
              <a:rPr lang="ro-RO" sz="2800" dirty="0" smtClean="0"/>
              <a:t>: o bază de date este o colecţie de informaţii, de date. 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52400"/>
            <a:ext cx="24225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TextBox 5"/>
          <p:cNvSpPr txBox="1">
            <a:spLocks noChangeArrowheads="1"/>
          </p:cNvSpPr>
          <p:nvPr/>
        </p:nvSpPr>
        <p:spPr bwMode="auto">
          <a:xfrm>
            <a:off x="609600" y="381000"/>
            <a:ext cx="5562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>
                <a:latin typeface="Constantia" pitchFamily="18" charset="0"/>
              </a:rPr>
              <a:t>Pasul</a:t>
            </a:r>
            <a:r>
              <a:rPr lang="en-US" dirty="0">
                <a:latin typeface="Constantia" pitchFamily="18" charset="0"/>
              </a:rPr>
              <a:t> 1. se </a:t>
            </a:r>
            <a:r>
              <a:rPr lang="en-US" dirty="0" err="1">
                <a:latin typeface="Constantia" pitchFamily="18" charset="0"/>
              </a:rPr>
              <a:t>precizeaza</a:t>
            </a:r>
            <a:r>
              <a:rPr lang="en-US" dirty="0">
                <a:latin typeface="Constantia" pitchFamily="18" charset="0"/>
              </a:rPr>
              <a:t> </a:t>
            </a:r>
            <a:r>
              <a:rPr lang="en-US" i="1" dirty="0" err="1">
                <a:latin typeface="Constantia" pitchFamily="18" charset="0"/>
              </a:rPr>
              <a:t>sursa</a:t>
            </a:r>
            <a:r>
              <a:rPr lang="en-US" i="1" dirty="0">
                <a:latin typeface="Constantia" pitchFamily="18" charset="0"/>
              </a:rPr>
              <a:t> de date </a:t>
            </a:r>
            <a:r>
              <a:rPr lang="en-US" dirty="0" err="1">
                <a:latin typeface="Constantia" pitchFamily="18" charset="0"/>
              </a:rPr>
              <a:t>si</a:t>
            </a:r>
            <a:r>
              <a:rPr lang="en-US" dirty="0">
                <a:latin typeface="Constantia" pitchFamily="18" charset="0"/>
              </a:rPr>
              <a:t> </a:t>
            </a:r>
            <a:r>
              <a:rPr lang="en-US" i="1" dirty="0" err="1">
                <a:latin typeface="Constantia" pitchFamily="18" charset="0"/>
              </a:rPr>
              <a:t>campurile</a:t>
            </a:r>
            <a:r>
              <a:rPr lang="en-US" dirty="0">
                <a:latin typeface="Constantia" pitchFamily="18" charset="0"/>
              </a:rPr>
              <a:t>  din care se </a:t>
            </a:r>
            <a:r>
              <a:rPr lang="en-US" dirty="0" err="1">
                <a:latin typeface="Constantia" pitchFamily="18" charset="0"/>
              </a:rPr>
              <a:t>vor</a:t>
            </a:r>
            <a:r>
              <a:rPr lang="en-US" dirty="0">
                <a:latin typeface="Constantia" pitchFamily="18" charset="0"/>
              </a:rPr>
              <a:t> </a:t>
            </a:r>
            <a:r>
              <a:rPr lang="en-US" dirty="0" err="1">
                <a:latin typeface="Constantia" pitchFamily="18" charset="0"/>
              </a:rPr>
              <a:t>prelua</a:t>
            </a:r>
            <a:r>
              <a:rPr lang="en-US" dirty="0">
                <a:latin typeface="Constantia" pitchFamily="18" charset="0"/>
              </a:rPr>
              <a:t> </a:t>
            </a:r>
            <a:r>
              <a:rPr lang="en-US" dirty="0" err="1">
                <a:latin typeface="Constantia" pitchFamily="18" charset="0"/>
              </a:rPr>
              <a:t>valorile</a:t>
            </a:r>
            <a:r>
              <a:rPr lang="en-US" dirty="0">
                <a:latin typeface="Constantia" pitchFamily="18" charset="0"/>
              </a:rPr>
              <a:t> </a:t>
            </a:r>
            <a:r>
              <a:rPr lang="en-US" dirty="0" err="1">
                <a:latin typeface="Constantia" pitchFamily="18" charset="0"/>
              </a:rPr>
              <a:t>raportului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43013" name="TextBox 6"/>
          <p:cNvSpPr txBox="1">
            <a:spLocks noChangeArrowheads="1"/>
          </p:cNvSpPr>
          <p:nvPr/>
        </p:nvSpPr>
        <p:spPr bwMode="auto">
          <a:xfrm>
            <a:off x="609600" y="1371600"/>
            <a:ext cx="5257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Pasul 2. se pot fixa campurile  de grupare si chei de ordonare</a:t>
            </a:r>
          </a:p>
        </p:txBody>
      </p:sp>
      <p:pic>
        <p:nvPicPr>
          <p:cNvPr id="4301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981200"/>
            <a:ext cx="22193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5" name="TextBox 14"/>
          <p:cNvSpPr txBox="1">
            <a:spLocks noChangeArrowheads="1"/>
          </p:cNvSpPr>
          <p:nvPr/>
        </p:nvSpPr>
        <p:spPr bwMode="auto">
          <a:xfrm>
            <a:off x="2895600" y="1905000"/>
            <a:ext cx="4114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Pasul 3.  se pot sorta anumite campuri crescator sau descrescator</a:t>
            </a:r>
          </a:p>
        </p:txBody>
      </p:sp>
      <p:pic>
        <p:nvPicPr>
          <p:cNvPr id="430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209800"/>
            <a:ext cx="2235200" cy="168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3733800"/>
            <a:ext cx="2717800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8" name="TextBox 20"/>
          <p:cNvSpPr txBox="1">
            <a:spLocks noChangeArrowheads="1"/>
          </p:cNvSpPr>
          <p:nvPr/>
        </p:nvSpPr>
        <p:spPr bwMode="auto">
          <a:xfrm>
            <a:off x="457200" y="3886200"/>
            <a:ext cx="31242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Pasul 4. ne alegem forma raportului din formele prestabilite  ale  expertului, iar in clotul din dreapta jos exista butonul Preview pentru previzualizare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Box 3"/>
          <p:cNvSpPr txBox="1">
            <a:spLocks noChangeArrowheads="1"/>
          </p:cNvSpPr>
          <p:nvPr/>
        </p:nvSpPr>
        <p:spPr bwMode="auto">
          <a:xfrm>
            <a:off x="1524000" y="609600"/>
            <a:ext cx="3614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onstantia" pitchFamily="18" charset="0"/>
              </a:rPr>
              <a:t>Pasul 5. ne alegem stilul raportului</a:t>
            </a:r>
          </a:p>
        </p:txBody>
      </p:sp>
      <p:pic>
        <p:nvPicPr>
          <p:cNvPr id="4403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28600"/>
            <a:ext cx="2717800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905000"/>
            <a:ext cx="2516188" cy="190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8"/>
          <p:cNvPicPr>
            <a:picLocks noChangeAspect="1" noChangeArrowheads="1"/>
          </p:cNvPicPr>
          <p:nvPr/>
        </p:nvPicPr>
        <p:blipFill>
          <a:blip r:embed="rId4" cstate="print"/>
          <a:srcRect l="25610" t="29681" b="11905"/>
          <a:stretch>
            <a:fillRect/>
          </a:stretch>
        </p:blipFill>
        <p:spPr bwMode="auto">
          <a:xfrm>
            <a:off x="2362200" y="4343400"/>
            <a:ext cx="366236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9" name="TextBox 7"/>
          <p:cNvSpPr txBox="1">
            <a:spLocks noChangeArrowheads="1"/>
          </p:cNvSpPr>
          <p:nvPr/>
        </p:nvSpPr>
        <p:spPr bwMode="auto">
          <a:xfrm>
            <a:off x="3352800" y="2590800"/>
            <a:ext cx="436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onstantia" pitchFamily="18" charset="0"/>
              </a:rPr>
              <a:t>Pasul 6. salvam raportul dandu-i un nume</a:t>
            </a:r>
          </a:p>
        </p:txBody>
      </p:sp>
      <p:sp>
        <p:nvSpPr>
          <p:cNvPr id="44040" name="TextBox 8"/>
          <p:cNvSpPr txBox="1">
            <a:spLocks noChangeArrowheads="1"/>
          </p:cNvSpPr>
          <p:nvPr/>
        </p:nvSpPr>
        <p:spPr bwMode="auto">
          <a:xfrm>
            <a:off x="2057400" y="3962400"/>
            <a:ext cx="4356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onstantia" pitchFamily="18" charset="0"/>
              </a:rPr>
              <a:t>Forma unui raport creat cu Report Wizard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</a:t>
            </a:r>
            <a:r>
              <a:rPr lang="ro-RO" dirty="0" smtClean="0"/>
              <a:t>ţ</a:t>
            </a:r>
            <a:r>
              <a:rPr lang="en-US" dirty="0" err="1" smtClean="0"/>
              <a:t>iuni</a:t>
            </a:r>
            <a:r>
              <a:rPr lang="en-US" dirty="0" smtClean="0"/>
              <a:t> Introductive</a:t>
            </a:r>
            <a:endParaRPr lang="hu-HU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o-RO" sz="2800" dirty="0" smtClean="0"/>
              <a:t>Noţiunile principale folosite în </a:t>
            </a:r>
            <a:r>
              <a:rPr lang="ro-RO" sz="2800" u="sng" dirty="0" smtClean="0"/>
              <a:t>organizarea informaţiilor</a:t>
            </a:r>
            <a:r>
              <a:rPr lang="ro-RO" sz="2800" dirty="0" smtClean="0"/>
              <a:t> sunt:</a:t>
            </a:r>
            <a:endParaRPr lang="ro-RO" sz="2800" b="1" dirty="0" smtClean="0"/>
          </a:p>
          <a:p>
            <a:r>
              <a:rPr lang="ro-RO" sz="2800" b="1" dirty="0" smtClean="0">
                <a:solidFill>
                  <a:srgbClr val="800000"/>
                </a:solidFill>
              </a:rPr>
              <a:t>entitate</a:t>
            </a:r>
            <a:r>
              <a:rPr lang="ro-RO" sz="2800" dirty="0" smtClean="0"/>
              <a:t> – elementul, obiectul, fenomenul care se descrie;</a:t>
            </a:r>
            <a:endParaRPr lang="ro-RO" sz="2800" b="1" dirty="0" smtClean="0"/>
          </a:p>
          <a:p>
            <a:r>
              <a:rPr lang="ro-RO" sz="2800" b="1" dirty="0" smtClean="0">
                <a:solidFill>
                  <a:srgbClr val="800000"/>
                </a:solidFill>
              </a:rPr>
              <a:t>atribut</a:t>
            </a:r>
            <a:r>
              <a:rPr lang="ro-RO" sz="2800" dirty="0" smtClean="0"/>
              <a:t> – o proprietate, o caracteristică a entităţii;</a:t>
            </a:r>
            <a:endParaRPr lang="ro-RO" sz="2800" b="1" dirty="0" smtClean="0"/>
          </a:p>
          <a:p>
            <a:r>
              <a:rPr lang="ro-RO" sz="2800" b="1" dirty="0" smtClean="0">
                <a:solidFill>
                  <a:srgbClr val="800000"/>
                </a:solidFill>
              </a:rPr>
              <a:t>valoare</a:t>
            </a:r>
            <a:r>
              <a:rPr lang="ro-RO" sz="2800" dirty="0" smtClean="0"/>
              <a:t> – măsura unei proprietăţi.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611560" y="620688"/>
            <a:ext cx="748883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o-RO" b="1" dirty="0"/>
              <a:t>Gestiunea bazelor de date</a:t>
            </a:r>
            <a:r>
              <a:rPr lang="ro-RO" dirty="0"/>
              <a:t> presupune </a:t>
            </a:r>
            <a:r>
              <a:rPr lang="ro-RO" b="1" dirty="0"/>
              <a:t>totalitatea operaţiilor</a:t>
            </a:r>
            <a:r>
              <a:rPr lang="ro-RO" dirty="0"/>
              <a:t> care se fac asupra datelor din bazele de date.</a:t>
            </a:r>
          </a:p>
          <a:p>
            <a:r>
              <a:rPr lang="ro-RO" dirty="0"/>
              <a:t>	Într-o bază de date, pentru fiecare </a:t>
            </a:r>
          </a:p>
          <a:p>
            <a:r>
              <a:rPr lang="ro-RO" dirty="0">
                <a:solidFill>
                  <a:srgbClr val="800000"/>
                </a:solidFill>
              </a:rPr>
              <a:t>entitate</a:t>
            </a:r>
            <a:r>
              <a:rPr lang="ro-RO" dirty="0"/>
              <a:t> este organizată structura numită </a:t>
            </a:r>
            <a:r>
              <a:rPr lang="ro-RO" b="1" dirty="0"/>
              <a:t>tabelă</a:t>
            </a:r>
            <a:r>
              <a:rPr lang="ro-RO" dirty="0"/>
              <a:t>, </a:t>
            </a:r>
            <a:r>
              <a:rPr lang="ro-RO" dirty="0">
                <a:solidFill>
                  <a:srgbClr val="800000"/>
                </a:solidFill>
              </a:rPr>
              <a:t>atributele</a:t>
            </a:r>
            <a:r>
              <a:rPr lang="ro-RO" dirty="0"/>
              <a:t> reprezintă </a:t>
            </a:r>
            <a:r>
              <a:rPr lang="ro-RO" b="1" dirty="0"/>
              <a:t>coloanele</a:t>
            </a:r>
            <a:r>
              <a:rPr lang="ro-RO" dirty="0"/>
              <a:t> tabelei (câmpuri), iar </a:t>
            </a:r>
          </a:p>
          <a:p>
            <a:r>
              <a:rPr lang="ro-RO" dirty="0">
                <a:solidFill>
                  <a:srgbClr val="800000"/>
                </a:solidFill>
              </a:rPr>
              <a:t>valorile</a:t>
            </a:r>
            <a:r>
              <a:rPr lang="ro-RO" dirty="0"/>
              <a:t> sunt informaţiile din  </a:t>
            </a:r>
            <a:r>
              <a:rPr lang="ro-RO" b="1" dirty="0"/>
              <a:t>fiecare rând</a:t>
            </a:r>
            <a:r>
              <a:rPr lang="ro-RO" dirty="0"/>
              <a:t> al tabelei (înregistrări).</a:t>
            </a:r>
            <a:endParaRPr lang="en-US" dirty="0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2916238" y="4078288"/>
            <a:ext cx="4824412" cy="23749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2916238" y="3717925"/>
            <a:ext cx="4824412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u-HU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3635375" y="3716338"/>
            <a:ext cx="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5219700" y="3716338"/>
            <a:ext cx="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6084888" y="3716338"/>
            <a:ext cx="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6948488" y="3716338"/>
            <a:ext cx="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>
            <a:off x="4427538" y="3716338"/>
            <a:ext cx="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2987675" y="3716338"/>
            <a:ext cx="647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sz="1000"/>
              <a:t>Nume câmp 1 </a:t>
            </a:r>
            <a:endParaRPr lang="en-US" sz="1000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3779838" y="3716338"/>
            <a:ext cx="647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sz="1000"/>
              <a:t>Nume câmp 2 </a:t>
            </a:r>
            <a:endParaRPr lang="en-US" sz="1000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4572000" y="3716338"/>
            <a:ext cx="647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sz="1000" dirty="0"/>
              <a:t>Nume câmp 3 </a:t>
            </a:r>
            <a:endParaRPr lang="en-US" sz="1000" dirty="0"/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5364163" y="3716338"/>
            <a:ext cx="647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sz="1000"/>
              <a:t>Nume câmp 4 </a:t>
            </a:r>
            <a:endParaRPr lang="en-US" sz="1000"/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7019925" y="3716338"/>
            <a:ext cx="647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sz="1000" dirty="0"/>
              <a:t>Nume câmp n</a:t>
            </a:r>
            <a:endParaRPr lang="en-US" sz="1000" dirty="0"/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6227763" y="3716338"/>
            <a:ext cx="576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/>
              <a:t>….</a:t>
            </a:r>
            <a:endParaRPr lang="en-US"/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1763713" y="3716338"/>
            <a:ext cx="863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sz="1400" b="1">
                <a:solidFill>
                  <a:srgbClr val="800000"/>
                </a:solidFill>
              </a:rPr>
              <a:t>Linia de antet</a:t>
            </a:r>
            <a:endParaRPr lang="en-US" sz="1400" b="1">
              <a:solidFill>
                <a:srgbClr val="800000"/>
              </a:solidFill>
            </a:endParaRPr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>
            <a:off x="2411413" y="4005263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1690688" y="4292600"/>
            <a:ext cx="12747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o-RO" sz="1200"/>
              <a:t>Înregistrarea nr. 1</a:t>
            </a:r>
            <a:endParaRPr lang="en-US" sz="1200"/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1692275" y="4581525"/>
            <a:ext cx="12747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o-RO" sz="1200"/>
              <a:t>Înregistrarea nr. 2</a:t>
            </a:r>
            <a:endParaRPr lang="en-US" sz="1200"/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1692275" y="6021388"/>
            <a:ext cx="12747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o-RO" sz="1200"/>
              <a:t>Înregistrarea nr. n</a:t>
            </a:r>
            <a:endParaRPr lang="en-US" sz="1200"/>
          </a:p>
        </p:txBody>
      </p:sp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2124075" y="4941888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o-RO"/>
              <a:t>.</a:t>
            </a:r>
            <a:endParaRPr lang="en-US"/>
          </a:p>
        </p:txBody>
      </p:sp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2124075" y="5013325"/>
            <a:ext cx="21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/>
              <a:t>.</a:t>
            </a:r>
            <a:endParaRPr lang="en-US"/>
          </a:p>
        </p:txBody>
      </p:sp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2124075" y="5084763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o-RO"/>
              <a:t>.</a:t>
            </a:r>
            <a:endParaRPr lang="en-US"/>
          </a:p>
        </p:txBody>
      </p:sp>
      <p:sp>
        <p:nvSpPr>
          <p:cNvPr id="8223" name="Text Box 31"/>
          <p:cNvSpPr txBox="1">
            <a:spLocks noChangeArrowheads="1"/>
          </p:cNvSpPr>
          <p:nvPr/>
        </p:nvSpPr>
        <p:spPr bwMode="auto">
          <a:xfrm>
            <a:off x="3132138" y="3284538"/>
            <a:ext cx="955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o-RO" sz="1800"/>
              <a:t>câmpuri </a:t>
            </a:r>
            <a:endParaRPr lang="en-US" sz="1800"/>
          </a:p>
        </p:txBody>
      </p:sp>
      <p:sp>
        <p:nvSpPr>
          <p:cNvPr id="8224" name="Text Box 32"/>
          <p:cNvSpPr txBox="1">
            <a:spLocks noChangeArrowheads="1"/>
          </p:cNvSpPr>
          <p:nvPr/>
        </p:nvSpPr>
        <p:spPr bwMode="auto">
          <a:xfrm>
            <a:off x="7812088" y="3933825"/>
            <a:ext cx="1187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o-RO" sz="1800" dirty="0"/>
              <a:t>înregistrări</a:t>
            </a:r>
          </a:p>
          <a:p>
            <a:endParaRPr lang="en-US" sz="1800" dirty="0"/>
          </a:p>
        </p:txBody>
      </p:sp>
      <p:sp>
        <p:nvSpPr>
          <p:cNvPr id="8231" name="AutoShape 39"/>
          <p:cNvSpPr>
            <a:spLocks noChangeArrowheads="1"/>
          </p:cNvSpPr>
          <p:nvPr/>
        </p:nvSpPr>
        <p:spPr bwMode="auto">
          <a:xfrm rot="1857826">
            <a:off x="4040188" y="3478213"/>
            <a:ext cx="431800" cy="144462"/>
          </a:xfrm>
          <a:prstGeom prst="curvedDownArrow">
            <a:avLst>
              <a:gd name="adj1" fmla="val 64347"/>
              <a:gd name="adj2" fmla="val 145992"/>
              <a:gd name="adj3" fmla="val 29440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8232" name="AutoShape 40"/>
          <p:cNvSpPr>
            <a:spLocks noChangeArrowheads="1"/>
          </p:cNvSpPr>
          <p:nvPr/>
        </p:nvSpPr>
        <p:spPr bwMode="auto">
          <a:xfrm rot="6728859">
            <a:off x="7668419" y="4364832"/>
            <a:ext cx="431800" cy="144462"/>
          </a:xfrm>
          <a:prstGeom prst="curvedDownArrow">
            <a:avLst>
              <a:gd name="adj1" fmla="val 64347"/>
              <a:gd name="adj2" fmla="val 145992"/>
              <a:gd name="adj3" fmla="val 29440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8235" name="Text Box 43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211638" y="4918075"/>
            <a:ext cx="20716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o-RO" sz="2000"/>
              <a:t>Exemplu de tabelă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0.00555 L 0.36511 -0.00069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" y="2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455 0.00347 L 0.37309 0.0034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8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7819 L -0.00104 0.2549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8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812 L 0.00017 0.25191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223" grpId="0"/>
      <p:bldP spid="8224" grpId="0"/>
      <p:bldP spid="8231" grpId="0" animBg="1"/>
      <p:bldP spid="82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Obiectele unei baze de date</a:t>
            </a:r>
            <a:endParaRPr lang="hu-H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43808" y="1844824"/>
            <a:ext cx="625500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bstituent conținut 4"/>
          <p:cNvSpPr>
            <a:spLocks noGrp="1"/>
          </p:cNvSpPr>
          <p:nvPr>
            <p:ph sz="half" idx="2"/>
          </p:nvPr>
        </p:nvSpPr>
        <p:spPr>
          <a:xfrm>
            <a:off x="611560" y="1556792"/>
            <a:ext cx="2088232" cy="4525963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ro-RO" dirty="0" smtClean="0"/>
              <a:t>Tabele</a:t>
            </a:r>
          </a:p>
          <a:p>
            <a:pPr>
              <a:lnSpc>
                <a:spcPct val="200000"/>
              </a:lnSpc>
            </a:pPr>
            <a:r>
              <a:rPr lang="ro-RO" dirty="0" smtClean="0"/>
              <a:t>Interogări</a:t>
            </a:r>
          </a:p>
          <a:p>
            <a:pPr>
              <a:lnSpc>
                <a:spcPct val="200000"/>
              </a:lnSpc>
            </a:pPr>
            <a:r>
              <a:rPr lang="ro-RO" dirty="0" smtClean="0"/>
              <a:t>Formulare </a:t>
            </a:r>
          </a:p>
          <a:p>
            <a:pPr>
              <a:lnSpc>
                <a:spcPct val="200000"/>
              </a:lnSpc>
            </a:pPr>
            <a:r>
              <a:rPr lang="ro-RO" dirty="0" smtClean="0"/>
              <a:t>Rapoarte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u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 smtClean="0"/>
              <a:t>Tabela de date</a:t>
            </a:r>
            <a:endParaRPr lang="hu-HU" dirty="0"/>
          </a:p>
        </p:txBody>
      </p:sp>
      <p:sp>
        <p:nvSpPr>
          <p:cNvPr id="21" name="Substituent conținut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o-RO" dirty="0" smtClean="0"/>
              <a:t>Două moduri de vizualizare:</a:t>
            </a:r>
          </a:p>
          <a:p>
            <a:r>
              <a:rPr lang="ro-RO" dirty="0" smtClean="0"/>
              <a:t>Vizualizare proiect: se poate defini structura tabelei:</a:t>
            </a:r>
          </a:p>
          <a:p>
            <a:pPr lvl="1"/>
            <a:r>
              <a:rPr lang="ro-RO" dirty="0" smtClean="0"/>
              <a:t>Numele câmp</a:t>
            </a:r>
          </a:p>
          <a:p>
            <a:pPr lvl="1"/>
            <a:r>
              <a:rPr lang="ro-RO" dirty="0" smtClean="0"/>
              <a:t>Tip de date</a:t>
            </a:r>
          </a:p>
          <a:p>
            <a:pPr lvl="1"/>
            <a:r>
              <a:rPr lang="ro-RO" dirty="0" smtClean="0"/>
              <a:t>Dimensiune câmp</a:t>
            </a:r>
          </a:p>
          <a:p>
            <a:pPr lvl="1"/>
            <a:r>
              <a:rPr lang="ro-RO" dirty="0" smtClean="0"/>
              <a:t>Index</a:t>
            </a:r>
          </a:p>
          <a:p>
            <a:pPr lvl="1"/>
            <a:r>
              <a:rPr lang="ro-RO" dirty="0" smtClean="0"/>
              <a:t>Cheia primară</a:t>
            </a:r>
          </a:p>
          <a:p>
            <a:pPr lvl="1"/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u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Vizualizare proiect</a:t>
            </a:r>
            <a:endParaRPr lang="hu-H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9552" y="1554162"/>
            <a:ext cx="7848872" cy="4683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Tipuri de date Access</a:t>
            </a:r>
            <a:endParaRPr lang="hu-HU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>
                <a:latin typeface="Constantia" pitchFamily="18" charset="0"/>
              </a:rPr>
              <a:t>Tipuri</a:t>
            </a:r>
            <a:r>
              <a:rPr lang="en-US" dirty="0" smtClean="0">
                <a:latin typeface="Constantia" pitchFamily="18" charset="0"/>
              </a:rPr>
              <a:t> de date in Access:</a:t>
            </a:r>
          </a:p>
          <a:p>
            <a:pPr>
              <a:buFontTx/>
              <a:buChar char="-"/>
            </a:pPr>
            <a:r>
              <a:rPr lang="en-US" dirty="0" smtClean="0">
                <a:latin typeface="Constantia" pitchFamily="18" charset="0"/>
              </a:rPr>
              <a:t>Text (</a:t>
            </a:r>
            <a:r>
              <a:rPr lang="en-US" dirty="0" err="1" smtClean="0">
                <a:latin typeface="Constantia" pitchFamily="18" charset="0"/>
              </a:rPr>
              <a:t>siruri</a:t>
            </a:r>
            <a:r>
              <a:rPr lang="en-US" dirty="0" smtClean="0">
                <a:latin typeface="Constantia" pitchFamily="18" charset="0"/>
              </a:rPr>
              <a:t> de max 255 </a:t>
            </a:r>
            <a:r>
              <a:rPr lang="en-US" dirty="0" err="1" smtClean="0">
                <a:latin typeface="Constantia" pitchFamily="18" charset="0"/>
              </a:rPr>
              <a:t>caractere</a:t>
            </a:r>
            <a:r>
              <a:rPr lang="en-US" dirty="0" smtClean="0">
                <a:latin typeface="Constantia" pitchFamily="18" charset="0"/>
              </a:rPr>
              <a:t>)</a:t>
            </a:r>
          </a:p>
          <a:p>
            <a:pPr>
              <a:buFontTx/>
              <a:buChar char="-"/>
            </a:pPr>
            <a:r>
              <a:rPr lang="en-US" dirty="0" err="1" smtClean="0">
                <a:latin typeface="Constantia" pitchFamily="18" charset="0"/>
              </a:rPr>
              <a:t>Numar</a:t>
            </a:r>
            <a:r>
              <a:rPr lang="en-US" dirty="0" smtClean="0">
                <a:latin typeface="Constantia" pitchFamily="18" charset="0"/>
              </a:rPr>
              <a:t> – </a:t>
            </a:r>
            <a:r>
              <a:rPr lang="en-US" dirty="0" err="1" smtClean="0">
                <a:latin typeface="Constantia" pitchFamily="18" charset="0"/>
              </a:rPr>
              <a:t>numere</a:t>
            </a:r>
            <a:r>
              <a:rPr lang="en-US" dirty="0" smtClean="0">
                <a:latin typeface="Constantia" pitchFamily="18" charset="0"/>
              </a:rPr>
              <a:t> </a:t>
            </a:r>
            <a:r>
              <a:rPr lang="en-US" dirty="0" err="1" smtClean="0">
                <a:latin typeface="Constantia" pitchFamily="18" charset="0"/>
              </a:rPr>
              <a:t>intregi</a:t>
            </a:r>
            <a:r>
              <a:rPr lang="en-US" dirty="0" smtClean="0">
                <a:latin typeface="Constantia" pitchFamily="18" charset="0"/>
              </a:rPr>
              <a:t> </a:t>
            </a:r>
            <a:r>
              <a:rPr lang="en-US" dirty="0" err="1" smtClean="0">
                <a:latin typeface="Constantia" pitchFamily="18" charset="0"/>
              </a:rPr>
              <a:t>sau</a:t>
            </a:r>
            <a:r>
              <a:rPr lang="en-US" dirty="0" smtClean="0">
                <a:latin typeface="Constantia" pitchFamily="18" charset="0"/>
              </a:rPr>
              <a:t> cu </a:t>
            </a:r>
            <a:r>
              <a:rPr lang="en-US" dirty="0" err="1" smtClean="0">
                <a:latin typeface="Constantia" pitchFamily="18" charset="0"/>
              </a:rPr>
              <a:t>zecimale</a:t>
            </a:r>
            <a:endParaRPr lang="en-US" dirty="0" smtClean="0">
              <a:latin typeface="Constantia" pitchFamily="18" charset="0"/>
            </a:endParaRPr>
          </a:p>
          <a:p>
            <a:pPr>
              <a:buFontTx/>
              <a:buChar char="-"/>
            </a:pPr>
            <a:r>
              <a:rPr lang="en-US" dirty="0" err="1" smtClean="0">
                <a:latin typeface="Constantia" pitchFamily="18" charset="0"/>
              </a:rPr>
              <a:t>Monetar</a:t>
            </a:r>
            <a:r>
              <a:rPr lang="en-US" dirty="0" smtClean="0">
                <a:latin typeface="Constantia" pitchFamily="18" charset="0"/>
              </a:rPr>
              <a:t> – </a:t>
            </a:r>
            <a:r>
              <a:rPr lang="en-US" dirty="0" err="1" smtClean="0">
                <a:latin typeface="Constantia" pitchFamily="18" charset="0"/>
              </a:rPr>
              <a:t>pentru</a:t>
            </a:r>
            <a:r>
              <a:rPr lang="en-US" dirty="0" smtClean="0">
                <a:latin typeface="Constantia" pitchFamily="18" charset="0"/>
              </a:rPr>
              <a:t> </a:t>
            </a:r>
            <a:r>
              <a:rPr lang="en-US" dirty="0" err="1" smtClean="0">
                <a:latin typeface="Constantia" pitchFamily="18" charset="0"/>
              </a:rPr>
              <a:t>valori</a:t>
            </a:r>
            <a:r>
              <a:rPr lang="en-US" dirty="0" smtClean="0">
                <a:latin typeface="Constantia" pitchFamily="18" charset="0"/>
              </a:rPr>
              <a:t> </a:t>
            </a:r>
            <a:r>
              <a:rPr lang="en-US" dirty="0" err="1" smtClean="0">
                <a:latin typeface="Constantia" pitchFamily="18" charset="0"/>
              </a:rPr>
              <a:t>monetare</a:t>
            </a:r>
            <a:endParaRPr lang="en-US" dirty="0" smtClean="0">
              <a:latin typeface="Constantia" pitchFamily="18" charset="0"/>
            </a:endParaRPr>
          </a:p>
          <a:p>
            <a:pPr>
              <a:buFontTx/>
              <a:buChar char="-"/>
            </a:pPr>
            <a:r>
              <a:rPr lang="en-US" dirty="0" smtClean="0">
                <a:latin typeface="Constantia" pitchFamily="18" charset="0"/>
              </a:rPr>
              <a:t>Data/</a:t>
            </a:r>
            <a:r>
              <a:rPr lang="en-US" dirty="0" err="1" smtClean="0">
                <a:latin typeface="Constantia" pitchFamily="18" charset="0"/>
              </a:rPr>
              <a:t>Timp</a:t>
            </a:r>
            <a:r>
              <a:rPr lang="en-US" dirty="0" smtClean="0">
                <a:latin typeface="Constantia" pitchFamily="18" charset="0"/>
              </a:rPr>
              <a:t> – date </a:t>
            </a:r>
            <a:r>
              <a:rPr lang="en-US" dirty="0" err="1" smtClean="0">
                <a:latin typeface="Constantia" pitchFamily="18" charset="0"/>
              </a:rPr>
              <a:t>calendaristice</a:t>
            </a:r>
            <a:endParaRPr lang="en-US" dirty="0" smtClean="0">
              <a:latin typeface="Constantia" pitchFamily="18" charset="0"/>
            </a:endParaRPr>
          </a:p>
          <a:p>
            <a:pPr>
              <a:buFontTx/>
              <a:buChar char="-"/>
            </a:pPr>
            <a:r>
              <a:rPr lang="en-US" dirty="0" err="1" smtClean="0">
                <a:latin typeface="Constantia" pitchFamily="18" charset="0"/>
              </a:rPr>
              <a:t>Da</a:t>
            </a:r>
            <a:r>
              <a:rPr lang="en-US" dirty="0" smtClean="0">
                <a:latin typeface="Constantia" pitchFamily="18" charset="0"/>
              </a:rPr>
              <a:t>/Nu – </a:t>
            </a:r>
            <a:r>
              <a:rPr lang="en-US" dirty="0" err="1" smtClean="0">
                <a:latin typeface="Constantia" pitchFamily="18" charset="0"/>
              </a:rPr>
              <a:t>pentru</a:t>
            </a:r>
            <a:r>
              <a:rPr lang="en-US" dirty="0" smtClean="0">
                <a:latin typeface="Constantia" pitchFamily="18" charset="0"/>
              </a:rPr>
              <a:t> </a:t>
            </a:r>
            <a:r>
              <a:rPr lang="en-US" dirty="0" err="1" smtClean="0">
                <a:latin typeface="Constantia" pitchFamily="18" charset="0"/>
              </a:rPr>
              <a:t>constante</a:t>
            </a:r>
            <a:r>
              <a:rPr lang="en-US" dirty="0" smtClean="0">
                <a:latin typeface="Constantia" pitchFamily="18" charset="0"/>
              </a:rPr>
              <a:t> </a:t>
            </a:r>
            <a:r>
              <a:rPr lang="en-US" dirty="0" err="1" smtClean="0">
                <a:latin typeface="Constantia" pitchFamily="18" charset="0"/>
              </a:rPr>
              <a:t>logice</a:t>
            </a:r>
            <a:endParaRPr lang="en-US" dirty="0" smtClean="0">
              <a:latin typeface="Constantia" pitchFamily="18" charset="0"/>
            </a:endParaRPr>
          </a:p>
          <a:p>
            <a:pPr>
              <a:buFontTx/>
              <a:buChar char="-"/>
            </a:pPr>
            <a:r>
              <a:rPr lang="en-US" dirty="0" smtClean="0">
                <a:latin typeface="Constantia" pitchFamily="18" charset="0"/>
              </a:rPr>
              <a:t>Memo – </a:t>
            </a:r>
            <a:r>
              <a:rPr lang="en-US" dirty="0" err="1" smtClean="0">
                <a:latin typeface="Constantia" pitchFamily="18" charset="0"/>
              </a:rPr>
              <a:t>siruri</a:t>
            </a:r>
            <a:r>
              <a:rPr lang="en-US" dirty="0" smtClean="0">
                <a:latin typeface="Constantia" pitchFamily="18" charset="0"/>
              </a:rPr>
              <a:t> de </a:t>
            </a:r>
            <a:r>
              <a:rPr lang="en-US" dirty="0" err="1" smtClean="0">
                <a:latin typeface="Constantia" pitchFamily="18" charset="0"/>
              </a:rPr>
              <a:t>lungime</a:t>
            </a:r>
            <a:r>
              <a:rPr lang="en-US" dirty="0" smtClean="0">
                <a:latin typeface="Constantia" pitchFamily="18" charset="0"/>
              </a:rPr>
              <a:t> max 65536</a:t>
            </a:r>
          </a:p>
          <a:p>
            <a:pPr>
              <a:buFontTx/>
              <a:buChar char="-"/>
            </a:pPr>
            <a:r>
              <a:rPr lang="en-US" dirty="0" err="1" smtClean="0">
                <a:latin typeface="Constantia" pitchFamily="18" charset="0"/>
              </a:rPr>
              <a:t>AutoNumarare</a:t>
            </a:r>
            <a:r>
              <a:rPr lang="en-US" dirty="0" smtClean="0">
                <a:latin typeface="Constantia" pitchFamily="18" charset="0"/>
              </a:rPr>
              <a:t> – </a:t>
            </a:r>
            <a:r>
              <a:rPr lang="en-US" dirty="0" err="1" smtClean="0">
                <a:latin typeface="Constantia" pitchFamily="18" charset="0"/>
              </a:rPr>
              <a:t>pentru</a:t>
            </a:r>
            <a:r>
              <a:rPr lang="en-US" dirty="0" smtClean="0">
                <a:latin typeface="Constantia" pitchFamily="18" charset="0"/>
              </a:rPr>
              <a:t> </a:t>
            </a:r>
            <a:r>
              <a:rPr lang="en-US" dirty="0" err="1" smtClean="0">
                <a:latin typeface="Constantia" pitchFamily="18" charset="0"/>
              </a:rPr>
              <a:t>serii</a:t>
            </a:r>
            <a:r>
              <a:rPr lang="en-US" dirty="0" smtClean="0">
                <a:latin typeface="Constantia" pitchFamily="18" charset="0"/>
              </a:rPr>
              <a:t> </a:t>
            </a:r>
            <a:r>
              <a:rPr lang="en-US" dirty="0" err="1" smtClean="0">
                <a:latin typeface="Constantia" pitchFamily="18" charset="0"/>
              </a:rPr>
              <a:t>incrementate</a:t>
            </a:r>
            <a:r>
              <a:rPr lang="en-US" dirty="0" smtClean="0">
                <a:latin typeface="Constantia" pitchFamily="18" charset="0"/>
              </a:rPr>
              <a:t> automat cu 1</a:t>
            </a:r>
          </a:p>
          <a:p>
            <a:pPr>
              <a:buFontTx/>
              <a:buChar char="-"/>
            </a:pPr>
            <a:r>
              <a:rPr lang="en-US" dirty="0" err="1" smtClean="0">
                <a:latin typeface="Constantia" pitchFamily="18" charset="0"/>
              </a:rPr>
              <a:t>Obiect</a:t>
            </a:r>
            <a:r>
              <a:rPr lang="en-US" dirty="0" smtClean="0">
                <a:latin typeface="Constantia" pitchFamily="18" charset="0"/>
              </a:rPr>
              <a:t> OLE – </a:t>
            </a:r>
            <a:r>
              <a:rPr lang="en-US" dirty="0" err="1" smtClean="0">
                <a:latin typeface="Constantia" pitchFamily="18" charset="0"/>
              </a:rPr>
              <a:t>incorporarea</a:t>
            </a:r>
            <a:r>
              <a:rPr lang="en-US" dirty="0" smtClean="0">
                <a:latin typeface="Constantia" pitchFamily="18" charset="0"/>
              </a:rPr>
              <a:t> de </a:t>
            </a:r>
            <a:r>
              <a:rPr lang="en-US" dirty="0" err="1" smtClean="0">
                <a:latin typeface="Constantia" pitchFamily="18" charset="0"/>
              </a:rPr>
              <a:t>fisiere</a:t>
            </a:r>
            <a:endParaRPr lang="en-US" dirty="0" smtClean="0">
              <a:latin typeface="Constantia" pitchFamily="18" charset="0"/>
            </a:endParaRPr>
          </a:p>
          <a:p>
            <a:pPr>
              <a:buFontTx/>
              <a:buChar char="-"/>
            </a:pPr>
            <a:r>
              <a:rPr lang="en-US" dirty="0" err="1" smtClean="0">
                <a:latin typeface="Constantia" pitchFamily="18" charset="0"/>
              </a:rPr>
              <a:t>Hiperlink</a:t>
            </a:r>
            <a:r>
              <a:rPr lang="en-US" dirty="0" smtClean="0">
                <a:latin typeface="Constantia" pitchFamily="18" charset="0"/>
              </a:rPr>
              <a:t> – </a:t>
            </a:r>
            <a:r>
              <a:rPr lang="en-US" dirty="0" err="1" smtClean="0">
                <a:latin typeface="Constantia" pitchFamily="18" charset="0"/>
              </a:rPr>
              <a:t>adrese</a:t>
            </a:r>
            <a:r>
              <a:rPr lang="en-US" dirty="0" smtClean="0">
                <a:latin typeface="Constantia" pitchFamily="18" charset="0"/>
              </a:rPr>
              <a:t> URL</a:t>
            </a:r>
          </a:p>
          <a:p>
            <a:pPr>
              <a:buFontTx/>
              <a:buChar char="-"/>
            </a:pPr>
            <a:r>
              <a:rPr lang="en-US" dirty="0" smtClean="0">
                <a:latin typeface="Constantia" pitchFamily="18" charset="0"/>
              </a:rPr>
              <a:t>Lookup Wizard - 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4191000" cy="3962400"/>
          </a:xfrm>
        </p:spPr>
        <p:txBody>
          <a:bodyPr>
            <a:normAutofit/>
          </a:bodyPr>
          <a:lstStyle/>
          <a:p>
            <a:pPr>
              <a:lnSpc>
                <a:spcPct val="60000"/>
              </a:lnSpc>
            </a:pPr>
            <a:r>
              <a:rPr lang="ro-RO" sz="2200" dirty="0" smtClean="0"/>
              <a:t>Cheia primara identifică în mod unic o înregistrare a tabelei.</a:t>
            </a:r>
          </a:p>
          <a:p>
            <a:pPr>
              <a:lnSpc>
                <a:spcPct val="60000"/>
              </a:lnSpc>
            </a:pPr>
            <a:r>
              <a:rPr lang="ro-RO" sz="2200" dirty="0" smtClean="0"/>
              <a:t>Poate fi </a:t>
            </a:r>
            <a:r>
              <a:rPr lang="en-US" sz="2200" dirty="0" smtClean="0"/>
              <a:t>: - </a:t>
            </a:r>
            <a:r>
              <a:rPr lang="en-US" sz="2200" dirty="0" err="1" smtClean="0"/>
              <a:t>cheie</a:t>
            </a:r>
            <a:r>
              <a:rPr lang="en-US" sz="2200" dirty="0" smtClean="0"/>
              <a:t> </a:t>
            </a:r>
            <a:r>
              <a:rPr lang="en-US" sz="2200" dirty="0" err="1" smtClean="0"/>
              <a:t>simplă</a:t>
            </a:r>
            <a:r>
              <a:rPr lang="ro-RO" sz="2200" dirty="0" smtClean="0"/>
              <a:t> </a:t>
            </a:r>
            <a:r>
              <a:rPr lang="en-US" sz="2200" dirty="0" smtClean="0"/>
              <a:t>-</a:t>
            </a:r>
            <a:r>
              <a:rPr lang="en-US" sz="2200" dirty="0" err="1" smtClean="0"/>
              <a:t>formată</a:t>
            </a:r>
            <a:r>
              <a:rPr lang="en-US" sz="2200" dirty="0" smtClean="0"/>
              <a:t> </a:t>
            </a:r>
            <a:r>
              <a:rPr lang="en-US" sz="2200" dirty="0" err="1" smtClean="0"/>
              <a:t>dintr</a:t>
            </a:r>
            <a:r>
              <a:rPr lang="en-US" sz="2200" dirty="0" smtClean="0"/>
              <a:t>-o </a:t>
            </a:r>
            <a:r>
              <a:rPr lang="en-US" sz="2200" dirty="0" err="1" smtClean="0"/>
              <a:t>singură</a:t>
            </a:r>
            <a:r>
              <a:rPr lang="en-US" sz="2200" dirty="0" smtClean="0"/>
              <a:t> </a:t>
            </a:r>
            <a:r>
              <a:rPr lang="en-US" sz="2200" dirty="0" err="1" smtClean="0"/>
              <a:t>coloană</a:t>
            </a:r>
            <a:r>
              <a:rPr lang="en-US" sz="2200" dirty="0" smtClean="0"/>
              <a:t> </a:t>
            </a:r>
          </a:p>
          <a:p>
            <a:pPr>
              <a:lnSpc>
                <a:spcPct val="60000"/>
              </a:lnSpc>
              <a:buFontTx/>
              <a:buNone/>
            </a:pPr>
            <a:r>
              <a:rPr lang="en-US" sz="2200" dirty="0" smtClean="0"/>
              <a:t>                    - </a:t>
            </a:r>
            <a:r>
              <a:rPr lang="en-US" sz="2200" dirty="0" err="1" smtClean="0"/>
              <a:t>cheie</a:t>
            </a:r>
            <a:r>
              <a:rPr lang="en-US" sz="2200" dirty="0" smtClean="0"/>
              <a:t> </a:t>
            </a:r>
            <a:r>
              <a:rPr lang="en-US" sz="2200" dirty="0" err="1" smtClean="0"/>
              <a:t>compusă</a:t>
            </a:r>
            <a:r>
              <a:rPr lang="en-US" sz="2200" dirty="0" smtClean="0"/>
              <a:t> (</a:t>
            </a:r>
            <a:r>
              <a:rPr lang="en-US" sz="2200" dirty="0" err="1" smtClean="0"/>
              <a:t>multiplă</a:t>
            </a:r>
            <a:r>
              <a:rPr lang="en-US" sz="2200" dirty="0" smtClean="0"/>
              <a:t>)- </a:t>
            </a:r>
            <a:r>
              <a:rPr lang="en-US" sz="2200" dirty="0" err="1" smtClean="0"/>
              <a:t>formată</a:t>
            </a:r>
            <a:r>
              <a:rPr lang="en-US" sz="2200" dirty="0" smtClean="0"/>
              <a:t> din </a:t>
            </a:r>
            <a:r>
              <a:rPr lang="en-US" sz="2200" dirty="0" err="1" smtClean="0"/>
              <a:t>mai</a:t>
            </a:r>
            <a:r>
              <a:rPr lang="en-US" sz="2200" dirty="0" smtClean="0"/>
              <a:t> </a:t>
            </a:r>
            <a:r>
              <a:rPr lang="en-US" sz="2200" dirty="0" err="1" smtClean="0"/>
              <a:t>multe</a:t>
            </a:r>
            <a:r>
              <a:rPr lang="en-US" sz="2200" dirty="0" smtClean="0"/>
              <a:t> </a:t>
            </a:r>
            <a:r>
              <a:rPr lang="en-US" sz="2200" dirty="0" err="1" smtClean="0"/>
              <a:t>coloane</a:t>
            </a:r>
            <a:r>
              <a:rPr lang="en-US" sz="2200" dirty="0" smtClean="0"/>
              <a:t> </a:t>
            </a:r>
          </a:p>
          <a:p>
            <a:pPr>
              <a:lnSpc>
                <a:spcPct val="60000"/>
              </a:lnSpc>
            </a:pPr>
            <a:r>
              <a:rPr lang="en-US" sz="2200" dirty="0" err="1" smtClean="0"/>
              <a:t>Într</a:t>
            </a:r>
            <a:r>
              <a:rPr lang="en-US" sz="2200" dirty="0" smtClean="0"/>
              <a:t>-un </a:t>
            </a:r>
            <a:r>
              <a:rPr lang="en-US" sz="2200" dirty="0" err="1" smtClean="0"/>
              <a:t>tabel</a:t>
            </a:r>
            <a:r>
              <a:rPr lang="en-US" sz="2200" dirty="0" smtClean="0"/>
              <a:t> pot </a:t>
            </a:r>
            <a:r>
              <a:rPr lang="en-US" sz="2200" dirty="0" err="1" smtClean="0"/>
              <a:t>exista</a:t>
            </a:r>
            <a:r>
              <a:rPr lang="en-US" sz="2200" dirty="0" smtClean="0"/>
              <a:t> </a:t>
            </a:r>
            <a:r>
              <a:rPr lang="en-US" sz="2200" dirty="0" err="1" smtClean="0"/>
              <a:t>mai</a:t>
            </a:r>
            <a:r>
              <a:rPr lang="en-US" sz="2200" dirty="0" smtClean="0"/>
              <a:t> </a:t>
            </a:r>
            <a:r>
              <a:rPr lang="en-US" sz="2200" dirty="0" err="1" smtClean="0"/>
              <a:t>multe</a:t>
            </a:r>
            <a:r>
              <a:rPr lang="en-US" sz="2200" dirty="0" smtClean="0"/>
              <a:t> </a:t>
            </a:r>
            <a:r>
              <a:rPr lang="en-US" sz="2200" dirty="0" err="1" smtClean="0"/>
              <a:t>coloane</a:t>
            </a:r>
            <a:r>
              <a:rPr lang="en-US" sz="2200" dirty="0" smtClean="0"/>
              <a:t> (</a:t>
            </a:r>
            <a:r>
              <a:rPr lang="en-US" sz="2200" dirty="0" err="1" smtClean="0"/>
              <a:t>sau</a:t>
            </a:r>
            <a:r>
              <a:rPr lang="en-US" sz="2200" dirty="0" smtClean="0"/>
              <a:t> set de </a:t>
            </a:r>
            <a:r>
              <a:rPr lang="en-US" sz="2200" dirty="0" err="1" smtClean="0"/>
              <a:t>coloane</a:t>
            </a:r>
            <a:r>
              <a:rPr lang="en-US" sz="2200" dirty="0" smtClean="0"/>
              <a:t>) </a:t>
            </a:r>
            <a:r>
              <a:rPr lang="en-US" sz="2200" dirty="0" err="1" smtClean="0"/>
              <a:t>ce</a:t>
            </a:r>
            <a:r>
              <a:rPr lang="en-US" sz="2200" dirty="0" smtClean="0"/>
              <a:t> pot </a:t>
            </a:r>
            <a:r>
              <a:rPr lang="en-US" sz="2200" dirty="0" err="1" smtClean="0"/>
              <a:t>conţine</a:t>
            </a:r>
            <a:r>
              <a:rPr lang="en-US" sz="2200" dirty="0" smtClean="0"/>
              <a:t> </a:t>
            </a:r>
            <a:r>
              <a:rPr lang="en-US" sz="2200" dirty="0" err="1" smtClean="0"/>
              <a:t>valori</a:t>
            </a:r>
            <a:r>
              <a:rPr lang="ro-RO" sz="2200" dirty="0" smtClean="0"/>
              <a:t> </a:t>
            </a:r>
            <a:r>
              <a:rPr lang="en-US" sz="2200" dirty="0" err="1" smtClean="0"/>
              <a:t>unice</a:t>
            </a:r>
            <a:r>
              <a:rPr lang="en-US" sz="2200" dirty="0" smtClean="0"/>
              <a:t>. </a:t>
            </a:r>
            <a:r>
              <a:rPr lang="en-US" sz="2200" dirty="0" err="1" smtClean="0"/>
              <a:t>Aceste</a:t>
            </a:r>
            <a:r>
              <a:rPr lang="en-US" sz="2200" dirty="0" smtClean="0"/>
              <a:t> </a:t>
            </a:r>
            <a:r>
              <a:rPr lang="en-US" sz="2200" dirty="0" err="1" smtClean="0"/>
              <a:t>coloane</a:t>
            </a:r>
            <a:r>
              <a:rPr lang="en-US" sz="2200" dirty="0" smtClean="0"/>
              <a:t> </a:t>
            </a:r>
            <a:r>
              <a:rPr lang="en-US" sz="2200" dirty="0" err="1" smtClean="0"/>
              <a:t>sunt</a:t>
            </a:r>
            <a:r>
              <a:rPr lang="en-US" sz="2200" dirty="0" smtClean="0"/>
              <a:t> </a:t>
            </a:r>
            <a:r>
              <a:rPr lang="en-US" sz="2200" dirty="0" err="1" smtClean="0"/>
              <a:t>chei</a:t>
            </a:r>
            <a:r>
              <a:rPr lang="en-US" sz="2200" dirty="0" smtClean="0"/>
              <a:t> </a:t>
            </a:r>
            <a:r>
              <a:rPr lang="en-US" sz="2200" dirty="0" err="1" smtClean="0"/>
              <a:t>candidat</a:t>
            </a:r>
            <a:endParaRPr lang="en-US" sz="2200" dirty="0" smtClean="0"/>
          </a:p>
          <a:p>
            <a:pPr>
              <a:lnSpc>
                <a:spcPct val="80000"/>
              </a:lnSpc>
            </a:pPr>
            <a:r>
              <a:rPr lang="en-US" sz="2000" dirty="0" err="1" smtClean="0"/>
              <a:t>Stabilirea</a:t>
            </a:r>
            <a:r>
              <a:rPr lang="en-US" sz="2000" dirty="0" smtClean="0"/>
              <a:t> </a:t>
            </a:r>
            <a:r>
              <a:rPr lang="en-US" sz="2000" dirty="0" err="1" smtClean="0"/>
              <a:t>cheii</a:t>
            </a:r>
            <a:r>
              <a:rPr lang="en-US" sz="2000" dirty="0" smtClean="0"/>
              <a:t> </a:t>
            </a:r>
            <a:r>
              <a:rPr lang="en-US" sz="2000" dirty="0" err="1" smtClean="0"/>
              <a:t>primare</a:t>
            </a:r>
            <a:r>
              <a:rPr lang="en-US" sz="2000" dirty="0" smtClean="0"/>
              <a:t> se </a:t>
            </a:r>
            <a:r>
              <a:rPr lang="en-US" sz="2000" dirty="0" err="1" smtClean="0"/>
              <a:t>poate</a:t>
            </a:r>
            <a:r>
              <a:rPr lang="en-US" sz="2000" dirty="0" smtClean="0"/>
              <a:t> face </a:t>
            </a:r>
            <a:r>
              <a:rPr lang="en-US" sz="2000" dirty="0" err="1" smtClean="0"/>
              <a:t>prin</a:t>
            </a:r>
            <a:r>
              <a:rPr lang="en-US" sz="2000" dirty="0" smtClean="0"/>
              <a:t> </a:t>
            </a:r>
            <a:r>
              <a:rPr lang="en-US" sz="2000" dirty="0" err="1" smtClean="0"/>
              <a:t>douã</a:t>
            </a:r>
            <a:r>
              <a:rPr lang="en-US" sz="2000" dirty="0" smtClean="0"/>
              <a:t> </a:t>
            </a:r>
            <a:r>
              <a:rPr lang="en-US" sz="2000" dirty="0" err="1" smtClean="0"/>
              <a:t>modalitãti</a:t>
            </a:r>
            <a:r>
              <a:rPr lang="en-US" sz="2000" dirty="0" smtClean="0"/>
              <a:t>, </a:t>
            </a:r>
            <a:r>
              <a:rPr lang="en-US" sz="2000" dirty="0" err="1" smtClean="0"/>
              <a:t>dupã</a:t>
            </a:r>
            <a:r>
              <a:rPr lang="en-US" sz="2000" dirty="0" smtClean="0"/>
              <a:t> cum </a:t>
            </a:r>
            <a:r>
              <a:rPr lang="en-US" sz="2000" dirty="0" err="1" smtClean="0"/>
              <a:t>urmeazã</a:t>
            </a:r>
            <a:r>
              <a:rPr lang="en-US" sz="2000" dirty="0" smtClean="0"/>
              <a:t>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dirty="0" err="1" smtClean="0"/>
              <a:t>Definirea</a:t>
            </a:r>
            <a:r>
              <a:rPr dirty="0" smtClean="0"/>
              <a:t> </a:t>
            </a:r>
            <a:r>
              <a:rPr dirty="0" err="1" smtClean="0"/>
              <a:t>unei</a:t>
            </a:r>
            <a:r>
              <a:rPr dirty="0" smtClean="0"/>
              <a:t> </a:t>
            </a:r>
            <a:r>
              <a:rPr dirty="0" err="1" smtClean="0"/>
              <a:t>chei</a:t>
            </a:r>
            <a:r>
              <a:rPr dirty="0" smtClean="0"/>
              <a:t> </a:t>
            </a:r>
            <a:r>
              <a:rPr dirty="0" err="1" smtClean="0"/>
              <a:t>primare</a:t>
            </a:r>
            <a:endParaRPr dirty="0"/>
          </a:p>
        </p:txBody>
      </p:sp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5410200" y="1295400"/>
            <a:ext cx="2682875" cy="37623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onstantia" pitchFamily="18" charset="0"/>
              </a:rPr>
              <a:t>1. Se selectează câmpul</a:t>
            </a:r>
          </a:p>
        </p:txBody>
      </p:sp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2" cstate="print"/>
          <a:srcRect l="11469" r="46330" b="51358"/>
          <a:stretch>
            <a:fillRect/>
          </a:stretch>
        </p:blipFill>
        <p:spPr bwMode="auto">
          <a:xfrm>
            <a:off x="4876800" y="3657600"/>
            <a:ext cx="3505200" cy="272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>
            <a:stCxn id="18436" idx="3"/>
            <a:endCxn id="18436" idx="3"/>
          </p:cNvCxnSpPr>
          <p:nvPr/>
        </p:nvCxnSpPr>
        <p:spPr>
          <a:xfrm>
            <a:off x="8093075" y="1484313"/>
            <a:ext cx="158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9" name="Line 9"/>
          <p:cNvSpPr>
            <a:spLocks noChangeShapeType="1"/>
          </p:cNvSpPr>
          <p:nvPr/>
        </p:nvSpPr>
        <p:spPr bwMode="auto">
          <a:xfrm>
            <a:off x="8610600" y="1447800"/>
            <a:ext cx="7620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u-HU"/>
          </a:p>
        </p:txBody>
      </p:sp>
      <p:sp>
        <p:nvSpPr>
          <p:cNvPr id="18440" name="Rectangle 7"/>
          <p:cNvSpPr>
            <a:spLocks noChangeArrowheads="1"/>
          </p:cNvSpPr>
          <p:nvPr/>
        </p:nvSpPr>
        <p:spPr bwMode="auto">
          <a:xfrm>
            <a:off x="5105400" y="1981200"/>
            <a:ext cx="3048000" cy="1477963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2. Selectaţi fie simbolul iconic - cheie,</a:t>
            </a:r>
          </a:p>
          <a:p>
            <a:r>
              <a:rPr lang="en-US">
                <a:latin typeface="Constantia" pitchFamily="18" charset="0"/>
              </a:rPr>
              <a:t>din meniul Design, fie clic dreapta pe campul selectat si se alege Primary Key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8153400" y="1447800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8382000" y="5562600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43" name="Picture 3"/>
          <p:cNvPicPr>
            <a:picLocks noChangeAspect="1" noChangeArrowheads="1"/>
          </p:cNvPicPr>
          <p:nvPr/>
        </p:nvPicPr>
        <p:blipFill>
          <a:blip r:embed="rId3" cstate="print"/>
          <a:srcRect r="47507" b="73143"/>
          <a:stretch>
            <a:fillRect/>
          </a:stretch>
        </p:blipFill>
        <p:spPr bwMode="auto">
          <a:xfrm>
            <a:off x="2819400" y="5410200"/>
            <a:ext cx="19431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Straight Arrow Connector 20"/>
          <p:cNvCxnSpPr/>
          <p:nvPr/>
        </p:nvCxnSpPr>
        <p:spPr>
          <a:xfrm rot="5400000">
            <a:off x="2705100" y="3009900"/>
            <a:ext cx="3200400" cy="2209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urist">
  <a:themeElements>
    <a:clrScheme name="Turist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urist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urist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279</TotalTime>
  <Words>952</Words>
  <Application>Microsoft Office PowerPoint</Application>
  <PresentationFormat>Expunere pe ecran (4:3)</PresentationFormat>
  <Paragraphs>117</Paragraphs>
  <Slides>21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21</vt:i4>
      </vt:variant>
    </vt:vector>
  </HeadingPairs>
  <TitlesOfParts>
    <vt:vector size="22" baseType="lpstr">
      <vt:lpstr>Turist</vt:lpstr>
      <vt:lpstr>Baze dE date</vt:lpstr>
      <vt:lpstr>Noţiuni Introductive</vt:lpstr>
      <vt:lpstr>Noţiuni Introductive</vt:lpstr>
      <vt:lpstr>Prezentare PowerPoint</vt:lpstr>
      <vt:lpstr>Obiectele unei baze de date</vt:lpstr>
      <vt:lpstr>Tabela de date</vt:lpstr>
      <vt:lpstr>Vizualizare proiect</vt:lpstr>
      <vt:lpstr>Tipuri de date Access</vt:lpstr>
      <vt:lpstr>Definirea unei chei primare</vt:lpstr>
      <vt:lpstr>Vizualizare Foaie de date</vt:lpstr>
      <vt:lpstr>Relaţii între tabele</vt:lpstr>
      <vt:lpstr>Tipuri de relaţii în Access </vt:lpstr>
      <vt:lpstr>Editarea relaţiilor dintre tabele</vt:lpstr>
      <vt:lpstr>Interogari - definitie</vt:lpstr>
      <vt:lpstr>Tipuri de interogări </vt:lpstr>
      <vt:lpstr>Formulare</vt:lpstr>
      <vt:lpstr>Crearea şi utilizarea formularelor</vt:lpstr>
      <vt:lpstr>Rapoarte</vt:lpstr>
      <vt:lpstr>Crearea şi utilizarea rapoartelor</vt:lpstr>
      <vt:lpstr>Prezentare PowerPoint</vt:lpstr>
      <vt:lpstr>Prezentare PowerPoint</vt:lpstr>
    </vt:vector>
  </TitlesOfParts>
  <Company>Unitate Scolara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Baze da date</dc:title>
  <dc:creator>Owner</dc:creator>
  <cp:lastModifiedBy>Family</cp:lastModifiedBy>
  <cp:revision>17</cp:revision>
  <dcterms:created xsi:type="dcterms:W3CDTF">2012-11-21T06:29:23Z</dcterms:created>
  <dcterms:modified xsi:type="dcterms:W3CDTF">2014-03-19T19:04:25Z</dcterms:modified>
</cp:coreProperties>
</file>